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40"/>
  </p:handoutMasterIdLst>
  <p:sldIdLst>
    <p:sldId id="256" r:id="rId3"/>
    <p:sldId id="257" r:id="rId4"/>
    <p:sldId id="258" r:id="rId5"/>
    <p:sldId id="261" r:id="rId6"/>
    <p:sldId id="259" r:id="rId7"/>
    <p:sldId id="260" r:id="rId8"/>
    <p:sldId id="264" r:id="rId9"/>
    <p:sldId id="263" r:id="rId10"/>
    <p:sldId id="265" r:id="rId11"/>
    <p:sldId id="266" r:id="rId12"/>
    <p:sldId id="267" r:id="rId13"/>
    <p:sldId id="268" r:id="rId14"/>
    <p:sldId id="269" r:id="rId15"/>
    <p:sldId id="270" r:id="rId17"/>
    <p:sldId id="271" r:id="rId18"/>
    <p:sldId id="272" r:id="rId19"/>
    <p:sldId id="273" r:id="rId20"/>
    <p:sldId id="274" r:id="rId21"/>
    <p:sldId id="275" r:id="rId22"/>
    <p:sldId id="277" r:id="rId23"/>
    <p:sldId id="278" r:id="rId24"/>
    <p:sldId id="279" r:id="rId25"/>
    <p:sldId id="295" r:id="rId26"/>
    <p:sldId id="296" r:id="rId27"/>
    <p:sldId id="297" r:id="rId28"/>
    <p:sldId id="298" r:id="rId29"/>
    <p:sldId id="299" r:id="rId30"/>
    <p:sldId id="300" r:id="rId31"/>
    <p:sldId id="301" r:id="rId32"/>
    <p:sldId id="302" r:id="rId33"/>
    <p:sldId id="303" r:id="rId34"/>
    <p:sldId id="306" r:id="rId35"/>
    <p:sldId id="308" r:id="rId36"/>
    <p:sldId id="307" r:id="rId37"/>
    <p:sldId id="304" r:id="rId38"/>
    <p:sldId id="309" r:id="rId39"/>
  </p:sldIdLst>
  <p:sldSz cx="9144000" cy="6858000" type="screen4x3"/>
  <p:notesSz cx="6858000" cy="9144000"/>
  <p:defaultTextStyle>
    <a:defPPr>
      <a:defRPr lang="ru-RU"/>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7108"/>
    <p:restoredTop sz="94660"/>
  </p:normalViewPr>
  <p:slideViewPr>
    <p:cSldViewPr showGuides="1">
      <p:cViewPr>
        <p:scale>
          <a:sx n="100" d="100"/>
          <a:sy n="100" d="100"/>
        </p:scale>
        <p:origin x="-1740" y="-534"/>
      </p:cViewPr>
      <p:guideLst>
        <p:guide orient="horz" pos="2174"/>
        <p:guide pos="287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Title Slide">
    <p:bg>
      <p:bgPr>
        <a:blipFill rotWithShape="0">
          <a:blip r:embed="rId2"/>
          <a:stretch>
            <a:fillRect/>
          </a:stretch>
        </a:blipFill>
        <a:effectLst/>
      </p:bgPr>
    </p:bg>
    <p:spTree>
      <p:nvGrpSpPr>
        <p:cNvPr id="1" name=""/>
        <p:cNvGrpSpPr/>
        <p:nvPr/>
      </p:nvGrpSpPr>
      <p:grpSpPr/>
      <p:sp>
        <p:nvSpPr>
          <p:cNvPr id="5122" name="Title 5121"/>
          <p:cNvSpPr>
            <a:spLocks noGrp="1"/>
          </p:cNvSpPr>
          <p:nvPr>
            <p:ph type="ctrTitle"/>
          </p:nvPr>
        </p:nvSpPr>
        <p:spPr>
          <a:xfrm>
            <a:off x="1763713" y="2781300"/>
            <a:ext cx="6048375" cy="1109663"/>
          </a:xfrm>
          <a:prstGeom prst="rect">
            <a:avLst/>
          </a:prstGeom>
          <a:noFill/>
          <a:ln w="9525">
            <a:noFill/>
          </a:ln>
          <a:effectLst>
            <a:outerShdw dist="17961" dir="2699999" algn="ctr" rotWithShape="0">
              <a:schemeClr val="bg2"/>
            </a:outerShdw>
          </a:effectLst>
        </p:spPr>
        <p:txBody>
          <a:bodyPr anchor="ctr" anchorCtr="0"/>
          <a:lstStyle>
            <a:lvl1pPr lvl="0">
              <a:buClrTx/>
              <a:buSzTx/>
              <a:buFontTx/>
              <a:defRPr sz="3200" b="1">
                <a:solidFill>
                  <a:schemeClr val="bg1"/>
                </a:solidFill>
              </a:defRPr>
            </a:lvl1pPr>
          </a:lstStyle>
          <a:p>
            <a:pPr lvl="0"/>
            <a:r>
              <a:rPr dirty="0"/>
              <a:t>Click to edit Master title style</a:t>
            </a:r>
            <a:endParaRPr dirty="0"/>
          </a:p>
        </p:txBody>
      </p:sp>
      <p:sp>
        <p:nvSpPr>
          <p:cNvPr id="5123" name="Subtitle 5122"/>
          <p:cNvSpPr>
            <a:spLocks noGrp="1"/>
          </p:cNvSpPr>
          <p:nvPr>
            <p:ph type="subTitle" idx="1"/>
          </p:nvPr>
        </p:nvSpPr>
        <p:spPr>
          <a:xfrm>
            <a:off x="1763713" y="3641725"/>
            <a:ext cx="6048375" cy="696913"/>
          </a:xfrm>
          <a:prstGeom prst="rect">
            <a:avLst/>
          </a:prstGeom>
          <a:noFill/>
          <a:ln w="9525">
            <a:noFill/>
          </a:ln>
          <a:effectLst>
            <a:outerShdw dist="17961" dir="2699999" algn="ctr" rotWithShape="0">
              <a:schemeClr val="bg2"/>
            </a:outerShdw>
          </a:effectLst>
        </p:spPr>
        <p:txBody>
          <a:bodyPr anchor="t" anchorCtr="0"/>
          <a:lstStyle>
            <a:lvl1pPr marL="0" lvl="0" indent="0">
              <a:buClrTx/>
              <a:buSzTx/>
              <a:buFontTx/>
              <a:buNone/>
              <a:defRPr sz="2400" b="1">
                <a:solidFill>
                  <a:schemeClr val="bg1"/>
                </a:solidFill>
              </a:defRPr>
            </a:lvl1pPr>
            <a:lvl2pPr marL="457200" lvl="1" indent="0" algn="ctr">
              <a:buClrTx/>
              <a:buSzTx/>
              <a:buFontTx/>
              <a:buNone/>
              <a:defRPr sz="2400" b="1">
                <a:solidFill>
                  <a:schemeClr val="bg1"/>
                </a:solidFill>
              </a:defRPr>
            </a:lvl2pPr>
            <a:lvl3pPr marL="914400" lvl="2" indent="0" algn="ctr">
              <a:buClrTx/>
              <a:buSzTx/>
              <a:buFontTx/>
              <a:buNone/>
              <a:defRPr sz="2400" b="1">
                <a:solidFill>
                  <a:schemeClr val="bg1"/>
                </a:solidFill>
              </a:defRPr>
            </a:lvl3pPr>
            <a:lvl4pPr marL="1371600" lvl="3" indent="0" algn="ctr">
              <a:buClrTx/>
              <a:buSzTx/>
              <a:buFontTx/>
              <a:buNone/>
              <a:defRPr sz="2400" b="1">
                <a:solidFill>
                  <a:schemeClr val="bg1"/>
                </a:solidFill>
              </a:defRPr>
            </a:lvl4pPr>
            <a:lvl5pPr marL="1828800" lvl="4" indent="0" algn="ctr">
              <a:buClrTx/>
              <a:buSzTx/>
              <a:buFontTx/>
              <a:buNone/>
              <a:defRPr sz="2400" b="1">
                <a:solidFill>
                  <a:schemeClr val="bg1"/>
                </a:solidFill>
              </a:defRPr>
            </a:lvl5pPr>
          </a:lstStyle>
          <a:p>
            <a:pPr lvl="0"/>
            <a:r>
              <a:rPr dirty="0"/>
              <a:t>Click to edit Master subtitle style</a:t>
            </a:r>
            <a:endParaRPr dirty="0"/>
          </a:p>
        </p:txBody>
      </p:sp>
    </p:spTree>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9044" y="1484313"/>
            <a:ext cx="1926431" cy="5373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9750" y="1484313"/>
            <a:ext cx="5667617" cy="5373687"/>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9750" y="2060575"/>
            <a:ext cx="3775028" cy="47974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468860" y="2060575"/>
            <a:ext cx="3775028" cy="47974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1026" name="Title 1025"/>
          <p:cNvSpPr>
            <a:spLocks noGrp="1"/>
          </p:cNvSpPr>
          <p:nvPr>
            <p:ph type="title"/>
          </p:nvPr>
        </p:nvSpPr>
        <p:spPr>
          <a:xfrm>
            <a:off x="539750" y="1484313"/>
            <a:ext cx="7705725" cy="508000"/>
          </a:xfrm>
          <a:prstGeom prst="rect">
            <a:avLst/>
          </a:prstGeom>
          <a:noFill/>
          <a:ln w="9525">
            <a:noFill/>
          </a:ln>
          <a:effectLst>
            <a:outerShdw dist="17961" dir="2699999" algn="ctr" rotWithShape="0">
              <a:schemeClr val="bg2"/>
            </a:outerShdw>
          </a:effectLst>
        </p:spPr>
        <p:txBody>
          <a:bodyPr anchor="ctr" anchorCtr="0"/>
          <a:p>
            <a:pPr lvl="0"/>
            <a:r>
              <a:rPr dirty="0"/>
              <a:t>Click to edit Master title style</a:t>
            </a:r>
            <a:endParaRPr dirty="0"/>
          </a:p>
        </p:txBody>
      </p:sp>
      <p:sp>
        <p:nvSpPr>
          <p:cNvPr id="1027" name="Text Placeholder 1026"/>
          <p:cNvSpPr>
            <a:spLocks noGrp="1"/>
          </p:cNvSpPr>
          <p:nvPr>
            <p:ph type="body" idx="1"/>
          </p:nvPr>
        </p:nvSpPr>
        <p:spPr>
          <a:xfrm>
            <a:off x="539750" y="2060575"/>
            <a:ext cx="7704138" cy="4797425"/>
          </a:xfrm>
          <a:prstGeom prst="rect">
            <a:avLst/>
          </a:prstGeom>
          <a:noFill/>
          <a:ln w="9525">
            <a:noFill/>
          </a:ln>
        </p:spPr>
        <p:txBody>
          <a:bodyPr/>
          <a:p>
            <a:pPr lvl="0"/>
            <a:r>
              <a:rPr dirty="0"/>
              <a:t>Click to 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marL="0" lvl="0" indent="0" algn="l" defTabSz="914400" rtl="0" eaLnBrk="1" fontAlgn="base" latinLnBrk="0" hangingPunct="1">
        <a:lnSpc>
          <a:spcPct val="100000"/>
        </a:lnSpc>
        <a:spcBef>
          <a:spcPct val="0"/>
        </a:spcBef>
        <a:spcAft>
          <a:spcPct val="0"/>
        </a:spcAft>
        <a:buNone/>
        <a:defRPr sz="3600" b="0" i="0" u="none" kern="1200" baseline="0">
          <a:solidFill>
            <a:schemeClr val="bg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2800" b="0" i="0" u="none" kern="1200" baseline="0">
          <a:solidFill>
            <a:schemeClr val="bg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bg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bg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6.GIF"/><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6.GIF"/><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6.GIF"/><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6.GIF"/><Relationship Id="rId10" Type="http://schemas.openxmlformats.org/officeDocument/2006/relationships/notesSlide" Target="../notesSlides/notesSlide5.xml"/><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16.GIF"/><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0.png"/><Relationship Id="rId1" Type="http://schemas.openxmlformats.org/officeDocument/2006/relationships/image" Target="../media/image29.GI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9.GIF"/></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3.GIF"/><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3.GIF"/><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3.GIF"/><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GIF"/><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GIF"/><Relationship Id="rId2" Type="http://schemas.openxmlformats.org/officeDocument/2006/relationships/image" Target="../media/image6.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GIF"/><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Title 34817"/>
          <p:cNvSpPr>
            <a:spLocks noGrp="1"/>
          </p:cNvSpPr>
          <p:nvPr>
            <p:ph type="ctrTitle"/>
          </p:nvPr>
        </p:nvSpPr>
        <p:spPr>
          <a:xfrm>
            <a:off x="2339975" y="2781300"/>
            <a:ext cx="5472113" cy="792163"/>
          </a:xfrm>
        </p:spPr>
        <p:txBody>
          <a:bodyPr anchor="ctr" anchorCtr="0"/>
          <a:p>
            <a:pPr defTabSz="914400">
              <a:buSzTx/>
              <a:buFontTx/>
              <a:buNone/>
            </a:pPr>
            <a:r>
              <a:rPr lang="en-US" sz="3000" kern="1200" baseline="0">
                <a:latin typeface="Times New Roman" panose="02020603050405020304" charset="0"/>
                <a:cs typeface="Times New Roman" panose="02020603050405020304" charset="0"/>
              </a:rPr>
              <a:t>FaceVision</a:t>
            </a:r>
            <a:endParaRPr lang="en-US" sz="3000" kern="1200" baseline="0">
              <a:latin typeface="Times New Roman" panose="02020603050405020304" charset="0"/>
              <a:cs typeface="Times New Roman" panose="02020603050405020304" charset="0"/>
            </a:endParaRPr>
          </a:p>
        </p:txBody>
      </p:sp>
      <p:sp>
        <p:nvSpPr>
          <p:cNvPr id="34819" name="Subtitle 34818"/>
          <p:cNvSpPr>
            <a:spLocks noGrp="1"/>
          </p:cNvSpPr>
          <p:nvPr>
            <p:ph type="subTitle" idx="1"/>
          </p:nvPr>
        </p:nvSpPr>
        <p:spPr>
          <a:xfrm>
            <a:off x="2484755" y="3429000"/>
            <a:ext cx="5471795" cy="573405"/>
          </a:xfrm>
        </p:spPr>
        <p:txBody>
          <a:bodyPr anchor="t" anchorCtr="0"/>
          <a:p>
            <a:pPr defTabSz="914400">
              <a:lnSpc>
                <a:spcPct val="90000"/>
              </a:lnSpc>
              <a:buSzTx/>
            </a:pPr>
            <a:r>
              <a:rPr lang="en-US" sz="1600" kern="1200" baseline="0">
                <a:solidFill>
                  <a:schemeClr val="bg2">
                    <a:lumMod val="20000"/>
                    <a:lumOff val="80000"/>
                  </a:schemeClr>
                </a:solidFill>
                <a:latin typeface="Californian FB" panose="0207040306080B030204" charset="0"/>
                <a:cs typeface="Californian FB" panose="0207040306080B030204" charset="0"/>
              </a:rPr>
              <a:t>Terralogic Software Solutions Pvt. Ltd.</a:t>
            </a:r>
            <a:endParaRPr lang="en-US" sz="1600" kern="1200" baseline="0">
              <a:solidFill>
                <a:schemeClr val="bg2">
                  <a:lumMod val="20000"/>
                  <a:lumOff val="80000"/>
                </a:schemeClr>
              </a:solidFill>
              <a:latin typeface="Californian FB" panose="0207040306080B030204" charset="0"/>
              <a:cs typeface="Californian FB" panose="0207040306080B030204" charset="0"/>
            </a:endParaRPr>
          </a:p>
          <a:p>
            <a:pPr defTabSz="914400">
              <a:lnSpc>
                <a:spcPct val="90000"/>
              </a:lnSpc>
              <a:buSzTx/>
            </a:pPr>
            <a:r>
              <a:rPr lang="en-US" sz="1600" kern="1200" baseline="0">
                <a:solidFill>
                  <a:schemeClr val="bg2">
                    <a:lumMod val="20000"/>
                    <a:lumOff val="80000"/>
                  </a:schemeClr>
                </a:solidFill>
                <a:latin typeface="Arial" panose="020B0604020202020204" pitchFamily="34" charset="0"/>
                <a:cs typeface="Arial" panose="020B0604020202020204" pitchFamily="34" charset="0"/>
              </a:rPr>
              <a:t>-</a:t>
            </a:r>
            <a:r>
              <a:rPr lang="en-US" sz="1600" kern="1200" baseline="0">
                <a:solidFill>
                  <a:schemeClr val="bg2">
                    <a:lumMod val="20000"/>
                    <a:lumOff val="80000"/>
                  </a:schemeClr>
                </a:solidFill>
                <a:latin typeface="Californian FB" panose="0207040306080B030204" charset="0"/>
                <a:cs typeface="Californian FB" panose="0207040306080B030204" charset="0"/>
              </a:rPr>
              <a:t>By Kalpesh Anil Dahake</a:t>
            </a:r>
            <a:endParaRPr lang="en-US" sz="1600" kern="1200" baseline="0">
              <a:solidFill>
                <a:schemeClr val="bg2">
                  <a:lumMod val="20000"/>
                  <a:lumOff val="80000"/>
                </a:schemeClr>
              </a:solidFill>
              <a:latin typeface="Californian FB" panose="0207040306080B030204" charset="0"/>
              <a:cs typeface="Californian FB" panose="0207040306080B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idx="1"/>
          </p:nvPr>
        </p:nvPicPr>
        <p:blipFill>
          <a:blip r:embed="rId1"/>
          <a:stretch>
            <a:fillRect/>
          </a:stretch>
        </p:blipFill>
        <p:spPr>
          <a:xfrm>
            <a:off x="0" y="1497330"/>
            <a:ext cx="9144635" cy="53854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a:spLocks noGrp="1"/>
          </p:cNvSpPr>
          <p:nvPr>
            <p:ph type="dt" sz="half" idx="4294967295"/>
          </p:nvPr>
        </p:nvSpPr>
        <p:spPr>
          <a:xfrm>
            <a:off x="0" y="6356350"/>
            <a:ext cx="2743200" cy="365125"/>
          </a:xfrm>
        </p:spPr>
        <p:txBody>
          <a:bodyPr/>
          <a:p>
            <a:fld id="{FDE934FF-F4E1-47C5-9CA5-30A81DDE2BE4}" type="datetimeFigureOut">
              <a:rPr lang="en-US" smtClean="0"/>
            </a:fld>
            <a:endParaRPr lang="en-US"/>
          </a:p>
        </p:txBody>
      </p:sp>
      <p:pic>
        <p:nvPicPr>
          <p:cNvPr id="8" name="Content Placeholder 7"/>
          <p:cNvPicPr>
            <a:picLocks noChangeAspect="1"/>
          </p:cNvPicPr>
          <p:nvPr>
            <p:ph idx="1"/>
          </p:nvPr>
        </p:nvPicPr>
        <p:blipFill>
          <a:blip r:embed="rId1"/>
          <a:stretch>
            <a:fillRect/>
          </a:stretch>
        </p:blipFill>
        <p:spPr>
          <a:xfrm>
            <a:off x="0" y="1503680"/>
            <a:ext cx="9144635" cy="54146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idx="1"/>
          </p:nvPr>
        </p:nvPicPr>
        <p:blipFill>
          <a:blip r:embed="rId1"/>
          <a:stretch>
            <a:fillRect/>
          </a:stretch>
        </p:blipFill>
        <p:spPr>
          <a:xfrm>
            <a:off x="0" y="1488440"/>
            <a:ext cx="9144635" cy="53689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7" name="Text Placeholder 277506"/>
          <p:cNvSpPr>
            <a:spLocks noGrp="1"/>
          </p:cNvSpPr>
          <p:nvPr>
            <p:ph type="body" idx="1"/>
          </p:nvPr>
        </p:nvSpPr>
        <p:spPr>
          <a:xfrm>
            <a:off x="1908175" y="190500"/>
            <a:ext cx="7056755" cy="937260"/>
          </a:xfrm>
        </p:spPr>
        <p:txBody>
          <a:bodyPr/>
          <a:p>
            <a:pPr>
              <a:buBlip>
                <a:blip r:embed="rId2"/>
              </a:buBlip>
            </a:pPr>
            <a:r>
              <a:rPr lang="en-US" sz="2000" dirty="0">
                <a:solidFill>
                  <a:schemeClr val="tx1"/>
                </a:solidFill>
                <a:latin typeface="Calibri Light" panose="020F0302020204030204" charset="0"/>
                <a:cs typeface="Calibri Light" panose="020F0302020204030204" charset="0"/>
                <a:sym typeface="+mn-ea"/>
              </a:rPr>
              <a:t>Start the feature mapping at the first position, then move to the second position.</a:t>
            </a:r>
            <a:endParaRPr lang="en-US" altLang="x-none" sz="2000" dirty="0">
              <a:solidFill>
                <a:schemeClr val="tx1"/>
              </a:solidFill>
              <a:latin typeface="Calibri Light" panose="020F0302020204030204" charset="0"/>
              <a:cs typeface="Calibri Light" panose="020F0302020204030204" charset="0"/>
              <a:sym typeface="+mn-ea"/>
            </a:endParaRPr>
          </a:p>
        </p:txBody>
      </p:sp>
      <p:pic>
        <p:nvPicPr>
          <p:cNvPr id="3" name="Picture 2"/>
          <p:cNvPicPr>
            <a:picLocks noChangeAspect="1"/>
          </p:cNvPicPr>
          <p:nvPr/>
        </p:nvPicPr>
        <p:blipFill>
          <a:blip r:embed="rId3"/>
          <a:srcRect l="11474" t="9481" r="3512"/>
          <a:stretch>
            <a:fillRect/>
          </a:stretch>
        </p:blipFill>
        <p:spPr>
          <a:xfrm>
            <a:off x="1908810" y="1419225"/>
            <a:ext cx="7056120" cy="47193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7" name="Text Placeholder 277506"/>
          <p:cNvSpPr>
            <a:spLocks noGrp="1"/>
          </p:cNvSpPr>
          <p:nvPr>
            <p:ph type="body" idx="1"/>
          </p:nvPr>
        </p:nvSpPr>
        <p:spPr>
          <a:xfrm>
            <a:off x="1908175" y="190500"/>
            <a:ext cx="7056755" cy="937260"/>
          </a:xfrm>
        </p:spPr>
        <p:txBody>
          <a:bodyPr/>
          <a:p>
            <a:pPr>
              <a:buBlip>
                <a:blip r:embed="rId2"/>
              </a:buBlip>
            </a:pPr>
            <a:r>
              <a:rPr lang="en-US" sz="2000" dirty="0">
                <a:solidFill>
                  <a:schemeClr val="tx1"/>
                </a:solidFill>
                <a:latin typeface="Calibri Light" panose="020F0302020204030204" charset="0"/>
                <a:cs typeface="Calibri Light" panose="020F0302020204030204" charset="0"/>
                <a:sym typeface="+mn-ea"/>
              </a:rPr>
              <a:t>Feature mapping at second position.</a:t>
            </a:r>
            <a:endParaRPr lang="en-US" altLang="x-none" sz="2000" dirty="0">
              <a:solidFill>
                <a:schemeClr val="tx1"/>
              </a:solidFill>
              <a:latin typeface="Calibri Light" panose="020F0302020204030204" charset="0"/>
              <a:cs typeface="Calibri Light" panose="020F0302020204030204" charset="0"/>
              <a:sym typeface="+mn-ea"/>
            </a:endParaRPr>
          </a:p>
        </p:txBody>
      </p:sp>
      <p:pic>
        <p:nvPicPr>
          <p:cNvPr id="2" name="Picture 1"/>
          <p:cNvPicPr>
            <a:picLocks noChangeAspect="1"/>
          </p:cNvPicPr>
          <p:nvPr/>
        </p:nvPicPr>
        <p:blipFill>
          <a:blip r:embed="rId3"/>
          <a:srcRect l="11733" t="10505"/>
          <a:stretch>
            <a:fillRect/>
          </a:stretch>
        </p:blipFill>
        <p:spPr>
          <a:xfrm>
            <a:off x="1936115" y="1242060"/>
            <a:ext cx="7028815" cy="45758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7" name="Text Placeholder 277506"/>
          <p:cNvSpPr>
            <a:spLocks noGrp="1"/>
          </p:cNvSpPr>
          <p:nvPr>
            <p:ph type="body" idx="1"/>
          </p:nvPr>
        </p:nvSpPr>
        <p:spPr>
          <a:xfrm>
            <a:off x="1908175" y="190500"/>
            <a:ext cx="7056755" cy="937260"/>
          </a:xfrm>
        </p:spPr>
        <p:txBody>
          <a:bodyPr/>
          <a:p>
            <a:pPr>
              <a:buBlip>
                <a:blip r:embed="rId2"/>
              </a:buBlip>
            </a:pPr>
            <a:r>
              <a:rPr lang="en-US" sz="2000" dirty="0">
                <a:solidFill>
                  <a:schemeClr val="tx1"/>
                </a:solidFill>
                <a:latin typeface="Calibri Light" panose="020F0302020204030204" charset="0"/>
                <a:cs typeface="Calibri Light" panose="020F0302020204030204" charset="0"/>
                <a:sym typeface="+mn-ea"/>
              </a:rPr>
              <a:t>Then move till the end.</a:t>
            </a:r>
            <a:endParaRPr lang="en-US" altLang="x-none" sz="2000" dirty="0">
              <a:solidFill>
                <a:schemeClr val="tx1"/>
              </a:solidFill>
              <a:latin typeface="Calibri Light" panose="020F0302020204030204" charset="0"/>
              <a:cs typeface="Calibri Light" panose="020F0302020204030204" charset="0"/>
              <a:sym typeface="+mn-ea"/>
            </a:endParaRPr>
          </a:p>
        </p:txBody>
      </p:sp>
      <p:pic>
        <p:nvPicPr>
          <p:cNvPr id="3" name="Picture 2"/>
          <p:cNvPicPr>
            <a:picLocks noChangeAspect="1"/>
          </p:cNvPicPr>
          <p:nvPr/>
        </p:nvPicPr>
        <p:blipFill>
          <a:blip r:embed="rId3"/>
          <a:srcRect l="11339" t="8861" r="4618" b="-217"/>
          <a:stretch>
            <a:fillRect/>
          </a:stretch>
        </p:blipFill>
        <p:spPr>
          <a:xfrm>
            <a:off x="1908810" y="1146810"/>
            <a:ext cx="7055485" cy="48748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7" name="Text Placeholder 277506"/>
          <p:cNvSpPr>
            <a:spLocks noGrp="1"/>
          </p:cNvSpPr>
          <p:nvPr>
            <p:ph type="body" idx="1"/>
          </p:nvPr>
        </p:nvSpPr>
        <p:spPr>
          <a:xfrm>
            <a:off x="1908175" y="190500"/>
            <a:ext cx="7056755" cy="937260"/>
          </a:xfrm>
        </p:spPr>
        <p:txBody>
          <a:bodyPr/>
          <a:p>
            <a:pPr>
              <a:buBlip>
                <a:blip r:embed="rId2"/>
              </a:buBlip>
            </a:pPr>
            <a:r>
              <a:rPr lang="en-US" sz="2000" dirty="0">
                <a:solidFill>
                  <a:schemeClr val="tx1"/>
                </a:solidFill>
                <a:latin typeface="Calibri Light" panose="020F0302020204030204" charset="0"/>
                <a:cs typeface="Calibri Light" panose="020F0302020204030204" charset="0"/>
                <a:sym typeface="+mn-ea"/>
              </a:rPr>
              <a:t>Then continue with the next row.</a:t>
            </a:r>
            <a:endParaRPr lang="en-US" altLang="x-none" sz="2000" dirty="0">
              <a:solidFill>
                <a:schemeClr val="tx1"/>
              </a:solidFill>
              <a:latin typeface="Calibri Light" panose="020F0302020204030204" charset="0"/>
              <a:cs typeface="Calibri Light" panose="020F0302020204030204" charset="0"/>
              <a:sym typeface="+mn-ea"/>
            </a:endParaRPr>
          </a:p>
        </p:txBody>
      </p:sp>
      <p:pic>
        <p:nvPicPr>
          <p:cNvPr id="2" name="Picture 1"/>
          <p:cNvPicPr>
            <a:picLocks noChangeAspect="1"/>
          </p:cNvPicPr>
          <p:nvPr/>
        </p:nvPicPr>
        <p:blipFill>
          <a:blip r:embed="rId3"/>
          <a:srcRect l="11733" t="8125" r="1148"/>
          <a:stretch>
            <a:fillRect/>
          </a:stretch>
        </p:blipFill>
        <p:spPr>
          <a:xfrm>
            <a:off x="1977390" y="1242695"/>
            <a:ext cx="6988175" cy="47694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7" name="Text Placeholder 277506"/>
          <p:cNvSpPr>
            <a:spLocks noGrp="1"/>
          </p:cNvSpPr>
          <p:nvPr>
            <p:ph type="body" idx="1"/>
          </p:nvPr>
        </p:nvSpPr>
        <p:spPr>
          <a:xfrm>
            <a:off x="1908175" y="190500"/>
            <a:ext cx="7056755" cy="937260"/>
          </a:xfrm>
        </p:spPr>
        <p:txBody>
          <a:bodyPr/>
          <a:p>
            <a:pPr>
              <a:buBlip>
                <a:blip r:embed="rId2"/>
              </a:buBlip>
            </a:pPr>
            <a:r>
              <a:rPr lang="en-US" sz="2000" dirty="0">
                <a:solidFill>
                  <a:schemeClr val="tx1"/>
                </a:solidFill>
                <a:latin typeface="Calibri Light" panose="020F0302020204030204" charset="0"/>
                <a:cs typeface="Calibri Light" panose="020F0302020204030204" charset="0"/>
                <a:sym typeface="+mn-ea"/>
              </a:rPr>
              <a:t>Continue the same till end. It need to scan through 9 rows &amp; 10 columns.</a:t>
            </a:r>
            <a:endParaRPr lang="en-US" altLang="x-none" sz="2000" dirty="0">
              <a:solidFill>
                <a:schemeClr val="tx1"/>
              </a:solidFill>
              <a:latin typeface="Calibri Light" panose="020F0302020204030204" charset="0"/>
              <a:cs typeface="Calibri Light" panose="020F0302020204030204" charset="0"/>
              <a:sym typeface="+mn-ea"/>
            </a:endParaRPr>
          </a:p>
        </p:txBody>
      </p:sp>
      <p:pic>
        <p:nvPicPr>
          <p:cNvPr id="6" name="Picture 5"/>
          <p:cNvPicPr>
            <a:picLocks noChangeAspect="1"/>
          </p:cNvPicPr>
          <p:nvPr/>
        </p:nvPicPr>
        <p:blipFill>
          <a:blip r:embed="rId3"/>
          <a:srcRect l="12709" t="9258"/>
          <a:stretch>
            <a:fillRect/>
          </a:stretch>
        </p:blipFill>
        <p:spPr>
          <a:xfrm>
            <a:off x="1908175" y="1244600"/>
            <a:ext cx="7057390" cy="4234815"/>
          </a:xfrm>
          <a:prstGeom prst="rect">
            <a:avLst/>
          </a:prstGeom>
        </p:spPr>
      </p:pic>
      <p:pic>
        <p:nvPicPr>
          <p:cNvPr id="9" name="Picture 8"/>
          <p:cNvPicPr>
            <a:picLocks noChangeAspect="1"/>
          </p:cNvPicPr>
          <p:nvPr/>
        </p:nvPicPr>
        <p:blipFill>
          <a:blip r:embed="rId4"/>
          <a:stretch>
            <a:fillRect/>
          </a:stretch>
        </p:blipFill>
        <p:spPr>
          <a:xfrm>
            <a:off x="2132330" y="5541010"/>
            <a:ext cx="987425" cy="356870"/>
          </a:xfrm>
          <a:prstGeom prst="rect">
            <a:avLst/>
          </a:prstGeom>
        </p:spPr>
      </p:pic>
      <p:pic>
        <p:nvPicPr>
          <p:cNvPr id="13" name="Picture 12"/>
          <p:cNvPicPr>
            <a:picLocks noChangeAspect="1"/>
          </p:cNvPicPr>
          <p:nvPr/>
        </p:nvPicPr>
        <p:blipFill>
          <a:blip r:embed="rId5"/>
          <a:stretch>
            <a:fillRect/>
          </a:stretch>
        </p:blipFill>
        <p:spPr>
          <a:xfrm>
            <a:off x="3119755" y="5541010"/>
            <a:ext cx="521970" cy="356870"/>
          </a:xfrm>
          <a:prstGeom prst="rect">
            <a:avLst/>
          </a:prstGeom>
        </p:spPr>
      </p:pic>
      <p:pic>
        <p:nvPicPr>
          <p:cNvPr id="15" name="Picture 14"/>
          <p:cNvPicPr>
            <a:picLocks noChangeAspect="1"/>
          </p:cNvPicPr>
          <p:nvPr/>
        </p:nvPicPr>
        <p:blipFill>
          <a:blip r:embed="rId6"/>
          <a:stretch>
            <a:fillRect/>
          </a:stretch>
        </p:blipFill>
        <p:spPr>
          <a:xfrm>
            <a:off x="3721100" y="5541010"/>
            <a:ext cx="1562735" cy="390525"/>
          </a:xfrm>
          <a:prstGeom prst="rect">
            <a:avLst/>
          </a:prstGeom>
        </p:spPr>
      </p:pic>
      <p:pic>
        <p:nvPicPr>
          <p:cNvPr id="17" name="Picture 16"/>
          <p:cNvPicPr>
            <a:picLocks noChangeAspect="1"/>
          </p:cNvPicPr>
          <p:nvPr/>
        </p:nvPicPr>
        <p:blipFill>
          <a:blip r:embed="rId7"/>
          <a:stretch>
            <a:fillRect/>
          </a:stretch>
        </p:blipFill>
        <p:spPr>
          <a:xfrm>
            <a:off x="5363210" y="5554345"/>
            <a:ext cx="708025" cy="330200"/>
          </a:xfrm>
          <a:prstGeom prst="rect">
            <a:avLst/>
          </a:prstGeom>
        </p:spPr>
      </p:pic>
      <p:pic>
        <p:nvPicPr>
          <p:cNvPr id="19" name="Picture 18"/>
          <p:cNvPicPr>
            <a:picLocks noChangeAspect="1"/>
          </p:cNvPicPr>
          <p:nvPr/>
        </p:nvPicPr>
        <p:blipFill>
          <a:blip r:embed="rId8"/>
          <a:stretch>
            <a:fillRect/>
          </a:stretch>
        </p:blipFill>
        <p:spPr>
          <a:xfrm>
            <a:off x="2014220" y="6022340"/>
            <a:ext cx="4371340" cy="3886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3" name="Picture 2"/>
          <p:cNvPicPr>
            <a:picLocks noChangeAspect="1"/>
          </p:cNvPicPr>
          <p:nvPr/>
        </p:nvPicPr>
        <p:blipFill>
          <a:blip r:embed="rId2"/>
          <a:srcRect l="11286" t="7308"/>
          <a:stretch>
            <a:fillRect/>
          </a:stretch>
        </p:blipFill>
        <p:spPr>
          <a:xfrm>
            <a:off x="1972945" y="1050290"/>
            <a:ext cx="7054850" cy="43903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7" name="Text Placeholder 277506"/>
          <p:cNvSpPr>
            <a:spLocks noGrp="1"/>
          </p:cNvSpPr>
          <p:nvPr>
            <p:ph type="body" idx="1"/>
          </p:nvPr>
        </p:nvSpPr>
        <p:spPr>
          <a:xfrm>
            <a:off x="1908175" y="190500"/>
            <a:ext cx="7056755" cy="937260"/>
          </a:xfrm>
        </p:spPr>
        <p:txBody>
          <a:bodyPr/>
          <a:p>
            <a:pPr>
              <a:buBlip>
                <a:blip r:embed="rId2"/>
              </a:buBlip>
            </a:pPr>
            <a:r>
              <a:rPr lang="en-US" sz="2000" dirty="0">
                <a:solidFill>
                  <a:schemeClr val="tx1"/>
                </a:solidFill>
                <a:latin typeface="Calibri Light" panose="020F0302020204030204" charset="0"/>
                <a:cs typeface="Calibri Light" panose="020F0302020204030204" charset="0"/>
                <a:sym typeface="+mn-ea"/>
              </a:rPr>
              <a:t>Once we combine all features and all combinations, we get  180,000 features.</a:t>
            </a:r>
            <a:endParaRPr lang="en-US" altLang="x-none" sz="2000" dirty="0">
              <a:solidFill>
                <a:schemeClr val="tx1"/>
              </a:solidFill>
              <a:latin typeface="Calibri Light" panose="020F0302020204030204" charset="0"/>
              <a:cs typeface="Calibri Light" panose="020F0302020204030204" charset="0"/>
              <a:sym typeface="+mn-ea"/>
            </a:endParaRPr>
          </a:p>
        </p:txBody>
      </p:sp>
      <p:pic>
        <p:nvPicPr>
          <p:cNvPr id="3" name="Picture 2"/>
          <p:cNvPicPr>
            <a:picLocks noChangeAspect="1"/>
          </p:cNvPicPr>
          <p:nvPr/>
        </p:nvPicPr>
        <p:blipFill>
          <a:blip r:embed="rId3"/>
          <a:srcRect t="11972" b="3037"/>
          <a:stretch>
            <a:fillRect/>
          </a:stretch>
        </p:blipFill>
        <p:spPr>
          <a:xfrm>
            <a:off x="1924050" y="1839595"/>
            <a:ext cx="7040880" cy="29190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Title 36865"/>
          <p:cNvSpPr>
            <a:spLocks noGrp="1"/>
          </p:cNvSpPr>
          <p:nvPr>
            <p:ph type="title"/>
          </p:nvPr>
        </p:nvSpPr>
        <p:spPr>
          <a:xfrm>
            <a:off x="971550" y="1628140"/>
            <a:ext cx="7200900" cy="644525"/>
          </a:xfrm>
        </p:spPr>
        <p:txBody>
          <a:bodyPr anchor="ctr" anchorCtr="0"/>
          <a:p>
            <a:r>
              <a:rPr lang="en-US" altLang="x-none" b="1">
                <a:latin typeface="Times New Roman" panose="02020603050405020304" charset="0"/>
                <a:cs typeface="Times New Roman" panose="02020603050405020304" charset="0"/>
              </a:rPr>
              <a:t>Introduction</a:t>
            </a:r>
            <a:endParaRPr lang="en-US" altLang="x-none" b="1">
              <a:latin typeface="Times New Roman" panose="02020603050405020304" charset="0"/>
              <a:cs typeface="Times New Roman" panose="02020603050405020304" charset="0"/>
            </a:endParaRPr>
          </a:p>
        </p:txBody>
      </p:sp>
      <p:sp>
        <p:nvSpPr>
          <p:cNvPr id="36867" name="Text Placeholder 36866"/>
          <p:cNvSpPr>
            <a:spLocks noGrp="1"/>
          </p:cNvSpPr>
          <p:nvPr>
            <p:ph type="body" idx="1"/>
          </p:nvPr>
        </p:nvSpPr>
        <p:spPr>
          <a:xfrm>
            <a:off x="898525" y="2356485"/>
            <a:ext cx="7395210" cy="4271010"/>
          </a:xfrm>
        </p:spPr>
        <p:txBody>
          <a:bodyPr/>
          <a:p>
            <a:pPr>
              <a:lnSpc>
                <a:spcPct val="80000"/>
              </a:lnSpc>
              <a:buFont typeface="Wingdings" panose="05000000000000000000" charset="0"/>
              <a:buBlip>
                <a:blip r:embed="rId1"/>
              </a:buBlip>
            </a:pPr>
            <a:r>
              <a:rPr lang="uk-UA" altLang="x-none" sz="1800">
                <a:latin typeface="Calibri Light" panose="020F0302020204030204" charset="0"/>
                <a:cs typeface="Calibri Light" panose="020F0302020204030204" charset="0"/>
              </a:rPr>
              <a:t>The project focuses on face detection using OpenCV and Haar cascades. It involves detecting faces in images and drawing rectangles around them. Initially, the project reads an image and displays its shape. It then resizes the image and converts it to grayscale for better processing. The Haar cascade classifier is used to detect faces in the image, and the detected faces are highlighted with rectangles. The project also demonstrates the detection of eyes using a separate Haar cascade classifier. Overall, the project provides a basic implementation of face detection using Haar cascades in OpenCV.</a:t>
            </a:r>
            <a:endParaRPr lang="uk-UA" altLang="x-none" sz="1800">
              <a:latin typeface="Calibri Light" panose="020F0302020204030204" charset="0"/>
              <a:cs typeface="Calibri Light" panose="020F0302020204030204" charset="0"/>
            </a:endParaRPr>
          </a:p>
          <a:p>
            <a:pPr>
              <a:lnSpc>
                <a:spcPct val="80000"/>
              </a:lnSpc>
              <a:buFont typeface="Wingdings" panose="05000000000000000000" charset="0"/>
              <a:buBlip>
                <a:blip r:embed="rId1"/>
              </a:buBlip>
            </a:pPr>
            <a:endParaRPr lang="uk-UA" altLang="x-none" sz="1800">
              <a:latin typeface="Calibri Light" panose="020F0302020204030204" charset="0"/>
              <a:cs typeface="Calibri Light" panose="020F0302020204030204" charset="0"/>
            </a:endParaRPr>
          </a:p>
          <a:p>
            <a:pPr>
              <a:lnSpc>
                <a:spcPct val="80000"/>
              </a:lnSpc>
              <a:buFont typeface="Wingdings" panose="05000000000000000000" charset="0"/>
              <a:buBlip>
                <a:blip r:embed="rId1"/>
              </a:buBlip>
            </a:pPr>
            <a:r>
              <a:rPr lang="en-US" altLang="uk-UA" sz="1800">
                <a:latin typeface="Calibri Light" panose="020F0302020204030204" charset="0"/>
                <a:cs typeface="Calibri Light" panose="020F0302020204030204" charset="0"/>
              </a:rPr>
              <a:t>T</a:t>
            </a:r>
            <a:r>
              <a:rPr lang="uk-UA" altLang="x-none" sz="1800">
                <a:latin typeface="Calibri Light" panose="020F0302020204030204" charset="0"/>
                <a:cs typeface="Calibri Light" panose="020F0302020204030204" charset="0"/>
              </a:rPr>
              <a:t>his project utilizes OpenCV and Haar cascades for face detection. It reads an image, resizes and converts it to grayscale, and detects faces using a Haar cascade classifier. The detected faces are highlighted with rectangles. Additionally, the project demonstrates the detection of eyes using a separate Haar cascade classifier. It provides a simple and fundamental implementation of face detection, which can serve as a starting point for more complex computer vision applications involving face recognition, tracking, or analysis.</a:t>
            </a:r>
            <a:endParaRPr lang="uk-UA" altLang="x-none" sz="1800">
              <a:latin typeface="Calibri Light" panose="020F0302020204030204" charset="0"/>
              <a:cs typeface="Calibri Light" panose="020F0302020204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539750" y="1614170"/>
            <a:ext cx="7968615" cy="574675"/>
          </a:xfrm>
        </p:spPr>
        <p:txBody>
          <a:bodyPr/>
          <a:p>
            <a:pPr marL="342900" indent="-342900">
              <a:buFont typeface="Arial" panose="020B0604020202020204" pitchFamily="34" charset="0"/>
              <a:buBlip>
                <a:blip r:embed="rId1"/>
              </a:buBlip>
            </a:pPr>
            <a:r>
              <a:rPr lang="en-US" sz="2000" dirty="0">
                <a:latin typeface="Calibri" panose="020F0502020204030204" charset="0"/>
                <a:cs typeface="Calibri" panose="020F0502020204030204" charset="0"/>
                <a:sym typeface="+mn-ea"/>
              </a:rPr>
              <a:t>For the feature below (2 rows and 1 column), the </a:t>
            </a:r>
            <a:r>
              <a:rPr lang="en-US" sz="2000" dirty="0">
                <a:solidFill>
                  <a:srgbClr val="00B0F0"/>
                </a:solidFill>
                <a:latin typeface="Calibri" panose="020F0502020204030204" charset="0"/>
                <a:cs typeface="Calibri" panose="020F0502020204030204" charset="0"/>
                <a:sym typeface="+mn-ea"/>
              </a:rPr>
              <a:t>delta value </a:t>
            </a:r>
            <a:r>
              <a:rPr lang="en-US" sz="2000" dirty="0">
                <a:latin typeface="Calibri" panose="020F0502020204030204" charset="0"/>
                <a:cs typeface="Calibri" panose="020F0502020204030204" charset="0"/>
                <a:sym typeface="+mn-ea"/>
              </a:rPr>
              <a:t>is entered data frame.</a:t>
            </a:r>
            <a:endParaRPr lang="en-US" sz="2000">
              <a:latin typeface="Calibri Light" panose="020F0302020204030204" charset="0"/>
              <a:cs typeface="Calibri Light" panose="020F0302020204030204" charset="0"/>
            </a:endParaRPr>
          </a:p>
        </p:txBody>
      </p:sp>
      <p:pic>
        <p:nvPicPr>
          <p:cNvPr id="7" name="Picture 6"/>
          <p:cNvPicPr>
            <a:picLocks noChangeAspect="1"/>
          </p:cNvPicPr>
          <p:nvPr/>
        </p:nvPicPr>
        <p:blipFill>
          <a:blip r:embed="rId2"/>
          <a:stretch>
            <a:fillRect/>
          </a:stretch>
        </p:blipFill>
        <p:spPr>
          <a:xfrm>
            <a:off x="0" y="2237105"/>
            <a:ext cx="9144000" cy="46208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idx="1"/>
          </p:nvPr>
        </p:nvPicPr>
        <p:blipFill>
          <a:blip r:embed="rId1"/>
          <a:stretch>
            <a:fillRect/>
          </a:stretch>
        </p:blipFill>
        <p:spPr>
          <a:xfrm>
            <a:off x="635" y="1482725"/>
            <a:ext cx="9143365" cy="53759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marL="342900" indent="-342900">
              <a:buFont typeface="Arial" panose="020B0604020202020204" pitchFamily="34" charset="0"/>
              <a:buBlip>
                <a:blip r:embed="rId1"/>
              </a:buBlip>
            </a:pPr>
            <a:r>
              <a:rPr lang="en-US" sz="2000" dirty="0">
                <a:latin typeface="Calibri" panose="020F0502020204030204" charset="0"/>
                <a:cs typeface="Calibri" panose="020F0502020204030204" charset="0"/>
                <a:sym typeface="+mn-ea"/>
              </a:rPr>
              <a:t>Now Matrix for another feature :-</a:t>
            </a:r>
            <a:endParaRPr lang="en-US" sz="2000">
              <a:latin typeface="Calibri Light" panose="020F0302020204030204" charset="0"/>
              <a:cs typeface="Calibri Light" panose="020F0302020204030204" charset="0"/>
            </a:endParaRPr>
          </a:p>
        </p:txBody>
      </p:sp>
      <p:pic>
        <p:nvPicPr>
          <p:cNvPr id="3" name="Content Placeholder 2"/>
          <p:cNvPicPr>
            <a:picLocks noChangeAspect="1"/>
          </p:cNvPicPr>
          <p:nvPr>
            <p:ph idx="1"/>
          </p:nvPr>
        </p:nvPicPr>
        <p:blipFill>
          <a:blip r:embed="rId2"/>
          <a:stretch>
            <a:fillRect/>
          </a:stretch>
        </p:blipFill>
        <p:spPr>
          <a:xfrm>
            <a:off x="0" y="1991360"/>
            <a:ext cx="9144635" cy="4866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6" name="Title 277505"/>
          <p:cNvSpPr>
            <a:spLocks noGrp="1"/>
          </p:cNvSpPr>
          <p:nvPr>
            <p:ph type="title"/>
          </p:nvPr>
        </p:nvSpPr>
        <p:spPr>
          <a:xfrm>
            <a:off x="1908175" y="115888"/>
            <a:ext cx="7056438" cy="719137"/>
          </a:xfrm>
        </p:spPr>
        <p:txBody>
          <a:bodyPr anchor="ctr" anchorCtr="0"/>
          <a:p>
            <a:r>
              <a:rPr lang="en-US" altLang="x-none" b="1">
                <a:solidFill>
                  <a:schemeClr val="tx1"/>
                </a:solidFill>
                <a:latin typeface="Times New Roman" panose="02020603050405020304" charset="0"/>
                <a:cs typeface="Times New Roman" panose="02020603050405020304" charset="0"/>
              </a:rPr>
              <a:t>Face Detection in Computers</a:t>
            </a:r>
            <a:endParaRPr lang="en-US" altLang="x-none" b="1">
              <a:solidFill>
                <a:schemeClr val="tx1"/>
              </a:solidFill>
              <a:latin typeface="Times New Roman" panose="02020603050405020304" charset="0"/>
              <a:cs typeface="Times New Roman" panose="02020603050405020304" charset="0"/>
            </a:endParaRPr>
          </a:p>
        </p:txBody>
      </p:sp>
      <p:sp>
        <p:nvSpPr>
          <p:cNvPr id="277507" name="Text Placeholder 277506"/>
          <p:cNvSpPr>
            <a:spLocks noGrp="1"/>
          </p:cNvSpPr>
          <p:nvPr>
            <p:ph type="body" idx="1"/>
          </p:nvPr>
        </p:nvSpPr>
        <p:spPr>
          <a:xfrm>
            <a:off x="1908175" y="908050"/>
            <a:ext cx="7056755" cy="1082040"/>
          </a:xfrm>
        </p:spPr>
        <p:txBody>
          <a:bodyPr/>
          <a:p>
            <a:pPr>
              <a:buBlip>
                <a:blip r:embed="rId2"/>
              </a:buBlip>
            </a:pPr>
            <a:r>
              <a:rPr lang="en-US" altLang="x-none" sz="2000">
                <a:solidFill>
                  <a:schemeClr val="tx1"/>
                </a:solidFill>
                <a:latin typeface="Calibri Light" panose="020F0302020204030204" charset="0"/>
                <a:cs typeface="Calibri Light" panose="020F0302020204030204" charset="0"/>
              </a:rPr>
              <a:t>Slide windows of different sizes across image. </a:t>
            </a:r>
            <a:endParaRPr lang="en-US" altLang="x-none" sz="2000">
              <a:solidFill>
                <a:schemeClr val="tx1"/>
              </a:solidFill>
              <a:latin typeface="Calibri Light" panose="020F0302020204030204" charset="0"/>
              <a:cs typeface="Calibri Light" panose="020F0302020204030204" charset="0"/>
            </a:endParaRPr>
          </a:p>
          <a:p>
            <a:pPr>
              <a:buBlip>
                <a:blip r:embed="rId2"/>
              </a:buBlip>
            </a:pPr>
            <a:r>
              <a:rPr lang="en-US" altLang="x-none" sz="2000">
                <a:solidFill>
                  <a:schemeClr val="tx1"/>
                </a:solidFill>
                <a:latin typeface="Calibri Light" panose="020F0302020204030204" charset="0"/>
                <a:cs typeface="Calibri Light" panose="020F0302020204030204" charset="0"/>
              </a:rPr>
              <a:t>At each location match window to face model. </a:t>
            </a:r>
            <a:endParaRPr lang="en-US" altLang="x-none" sz="2000">
              <a:solidFill>
                <a:schemeClr val="tx1"/>
              </a:solidFill>
              <a:latin typeface="Calibri Light" panose="020F0302020204030204" charset="0"/>
              <a:cs typeface="Calibri Light" panose="020F0302020204030204" charset="0"/>
            </a:endParaRPr>
          </a:p>
          <a:p>
            <a:pPr>
              <a:buBlip>
                <a:blip r:embed="rId2"/>
              </a:buBlip>
            </a:pPr>
            <a:r>
              <a:rPr lang="en-US" altLang="x-none" sz="2000">
                <a:solidFill>
                  <a:schemeClr val="tx1"/>
                </a:solidFill>
                <a:latin typeface="Calibri Light" panose="020F0302020204030204" charset="0"/>
                <a:cs typeface="Calibri Light" panose="020F0302020204030204" charset="0"/>
              </a:rPr>
              <a:t>Wherever there is a match it is getting highlighted</a:t>
            </a:r>
            <a:endParaRPr lang="en-US" altLang="x-none" sz="2000">
              <a:solidFill>
                <a:schemeClr val="tx1"/>
              </a:solidFill>
              <a:latin typeface="Calibri Light" panose="020F0302020204030204" charset="0"/>
              <a:cs typeface="Calibri Light" panose="020F0302020204030204" charset="0"/>
            </a:endParaRPr>
          </a:p>
        </p:txBody>
      </p:sp>
      <p:pic>
        <p:nvPicPr>
          <p:cNvPr id="106" name="Picture 105"/>
          <p:cNvPicPr/>
          <p:nvPr/>
        </p:nvPicPr>
        <p:blipFill>
          <a:blip r:embed="rId3"/>
          <a:stretch>
            <a:fillRect/>
          </a:stretch>
        </p:blipFill>
        <p:spPr>
          <a:xfrm>
            <a:off x="1908810" y="2226945"/>
            <a:ext cx="7056120" cy="418973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6" name="Title 277505"/>
          <p:cNvSpPr>
            <a:spLocks noGrp="1"/>
          </p:cNvSpPr>
          <p:nvPr>
            <p:ph type="title"/>
          </p:nvPr>
        </p:nvSpPr>
        <p:spPr>
          <a:xfrm>
            <a:off x="1908175" y="115888"/>
            <a:ext cx="7056438" cy="719137"/>
          </a:xfrm>
        </p:spPr>
        <p:txBody>
          <a:bodyPr anchor="ctr" anchorCtr="0"/>
          <a:p>
            <a:r>
              <a:rPr lang="en-US" altLang="x-none" b="1">
                <a:solidFill>
                  <a:schemeClr val="tx1"/>
                </a:solidFill>
                <a:latin typeface="Times New Roman" panose="02020603050405020304" charset="0"/>
                <a:cs typeface="Times New Roman" panose="02020603050405020304" charset="0"/>
              </a:rPr>
              <a:t>Face Detection Framework</a:t>
            </a:r>
            <a:endParaRPr lang="en-US" altLang="x-none" b="1">
              <a:solidFill>
                <a:schemeClr val="tx1"/>
              </a:solidFill>
              <a:latin typeface="Times New Roman" panose="02020603050405020304" charset="0"/>
              <a:cs typeface="Times New Roman" panose="02020603050405020304" charset="0"/>
            </a:endParaRPr>
          </a:p>
        </p:txBody>
      </p:sp>
      <p:sp>
        <p:nvSpPr>
          <p:cNvPr id="277507" name="Text Placeholder 277506"/>
          <p:cNvSpPr>
            <a:spLocks noGrp="1"/>
          </p:cNvSpPr>
          <p:nvPr>
            <p:ph type="body" idx="1"/>
          </p:nvPr>
        </p:nvSpPr>
        <p:spPr>
          <a:xfrm>
            <a:off x="1908175" y="908050"/>
            <a:ext cx="7056755" cy="2531110"/>
          </a:xfrm>
        </p:spPr>
        <p:txBody>
          <a:bodyPr/>
          <a:p>
            <a:pPr>
              <a:buBlip>
                <a:blip r:embed="rId2"/>
              </a:buBlip>
            </a:pPr>
            <a:r>
              <a:rPr lang="en-US" altLang="x-none" sz="2000" b="1" u="sng">
                <a:solidFill>
                  <a:schemeClr val="tx1"/>
                </a:solidFill>
                <a:latin typeface="Calibri Light" panose="020F0302020204030204" charset="0"/>
                <a:cs typeface="Calibri Light" panose="020F0302020204030204" charset="0"/>
              </a:rPr>
              <a:t>Deifinition</a:t>
            </a:r>
            <a:r>
              <a:rPr lang="en-US" altLang="x-none" sz="2000">
                <a:solidFill>
                  <a:schemeClr val="tx1"/>
                </a:solidFill>
                <a:latin typeface="Calibri Light" panose="020F0302020204030204" charset="0"/>
                <a:cs typeface="Calibri Light" panose="020F0302020204030204" charset="0"/>
              </a:rPr>
              <a:t> :- A face detection framework is a system to automatically identify and locate human faces in images or video frames.</a:t>
            </a:r>
            <a:endParaRPr lang="en-US" altLang="x-none" sz="2000">
              <a:solidFill>
                <a:schemeClr val="tx1"/>
              </a:solidFill>
              <a:latin typeface="Calibri Light" panose="020F0302020204030204" charset="0"/>
              <a:cs typeface="Calibri Light" panose="020F0302020204030204" charset="0"/>
            </a:endParaRPr>
          </a:p>
          <a:p>
            <a:pPr>
              <a:buBlip>
                <a:blip r:embed="rId2"/>
              </a:buBlip>
            </a:pPr>
            <a:endParaRPr lang="en-US" altLang="x-none" sz="2000" b="1" u="sng">
              <a:solidFill>
                <a:schemeClr val="tx1"/>
              </a:solidFill>
              <a:latin typeface="Calibri Light" panose="020F0302020204030204" charset="0"/>
              <a:cs typeface="Calibri Light" panose="020F0302020204030204" charset="0"/>
            </a:endParaRPr>
          </a:p>
          <a:p>
            <a:pPr>
              <a:buBlip>
                <a:blip r:embed="rId2"/>
              </a:buBlip>
            </a:pPr>
            <a:r>
              <a:rPr lang="en-US" altLang="x-none" sz="2000" b="1" u="sng">
                <a:solidFill>
                  <a:schemeClr val="tx1"/>
                </a:solidFill>
                <a:latin typeface="Calibri Light" panose="020F0302020204030204" charset="0"/>
                <a:cs typeface="Calibri Light" panose="020F0302020204030204" charset="0"/>
              </a:rPr>
              <a:t>Features </a:t>
            </a:r>
            <a:r>
              <a:rPr lang="en-US" altLang="x-none" sz="2000">
                <a:solidFill>
                  <a:schemeClr val="tx1"/>
                </a:solidFill>
                <a:latin typeface="Calibri Light" panose="020F0302020204030204" charset="0"/>
                <a:cs typeface="Calibri Light" panose="020F0302020204030204" charset="0"/>
              </a:rPr>
              <a:t>:- Which features represents faces well ?</a:t>
            </a:r>
            <a:endParaRPr lang="en-US" altLang="x-none" sz="2000">
              <a:solidFill>
                <a:schemeClr val="tx1"/>
              </a:solidFill>
              <a:latin typeface="Calibri Light" panose="020F0302020204030204" charset="0"/>
              <a:cs typeface="Calibri Light" panose="020F0302020204030204" charset="0"/>
            </a:endParaRPr>
          </a:p>
          <a:p>
            <a:pPr>
              <a:buBlip>
                <a:blip r:embed="rId2"/>
              </a:buBlip>
            </a:pPr>
            <a:r>
              <a:rPr lang="en-US" altLang="x-none" sz="2000" b="1" u="sng">
                <a:solidFill>
                  <a:schemeClr val="tx1"/>
                </a:solidFill>
                <a:latin typeface="Calibri Light" panose="020F0302020204030204" charset="0"/>
                <a:cs typeface="Calibri Light" panose="020F0302020204030204" charset="0"/>
              </a:rPr>
              <a:t>Classifier </a:t>
            </a:r>
            <a:r>
              <a:rPr lang="en-US" altLang="x-none" sz="2000">
                <a:solidFill>
                  <a:schemeClr val="tx1"/>
                </a:solidFill>
                <a:latin typeface="Calibri Light" panose="020F0302020204030204" charset="0"/>
                <a:cs typeface="Calibri Light" panose="020F0302020204030204" charset="0"/>
              </a:rPr>
              <a:t>:- How to construct a face model &amp; efficiently classify features as face or not ?</a:t>
            </a:r>
            <a:endParaRPr lang="en-US" altLang="x-none" sz="2000">
              <a:solidFill>
                <a:schemeClr val="tx1"/>
              </a:solidFill>
              <a:latin typeface="Calibri Light" panose="020F0302020204030204" charset="0"/>
              <a:cs typeface="Calibri Light" panose="020F0302020204030204" charset="0"/>
            </a:endParaRPr>
          </a:p>
        </p:txBody>
      </p:sp>
      <p:pic>
        <p:nvPicPr>
          <p:cNvPr id="3" name="Picture 2"/>
          <p:cNvPicPr>
            <a:picLocks noChangeAspect="1"/>
          </p:cNvPicPr>
          <p:nvPr/>
        </p:nvPicPr>
        <p:blipFill>
          <a:blip r:embed="rId3"/>
          <a:srcRect l="5211" t="19328" b="35434"/>
          <a:stretch>
            <a:fillRect/>
          </a:stretch>
        </p:blipFill>
        <p:spPr>
          <a:xfrm>
            <a:off x="1908175" y="3712210"/>
            <a:ext cx="7056755" cy="22967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6" name="Title 277505"/>
          <p:cNvSpPr>
            <a:spLocks noGrp="1"/>
          </p:cNvSpPr>
          <p:nvPr>
            <p:ph type="title"/>
          </p:nvPr>
        </p:nvSpPr>
        <p:spPr>
          <a:xfrm>
            <a:off x="1908175" y="115888"/>
            <a:ext cx="7056438" cy="719137"/>
          </a:xfrm>
        </p:spPr>
        <p:txBody>
          <a:bodyPr anchor="ctr" anchorCtr="0"/>
          <a:p>
            <a:r>
              <a:rPr lang="en-US" altLang="x-none" sz="2800" b="1">
                <a:solidFill>
                  <a:schemeClr val="tx1"/>
                </a:solidFill>
                <a:latin typeface="Times New Roman" panose="02020603050405020304" charset="0"/>
                <a:cs typeface="Times New Roman" panose="02020603050405020304" charset="0"/>
              </a:rPr>
              <a:t>What are good features ?</a:t>
            </a:r>
            <a:endParaRPr lang="en-US" altLang="x-none" sz="2800" b="1">
              <a:solidFill>
                <a:schemeClr val="tx1"/>
              </a:solidFill>
              <a:latin typeface="Times New Roman" panose="02020603050405020304" charset="0"/>
              <a:cs typeface="Times New Roman" panose="02020603050405020304" charset="0"/>
            </a:endParaRPr>
          </a:p>
        </p:txBody>
      </p:sp>
      <p:sp>
        <p:nvSpPr>
          <p:cNvPr id="277507" name="Text Placeholder 277506"/>
          <p:cNvSpPr>
            <a:spLocks noGrp="1"/>
          </p:cNvSpPr>
          <p:nvPr>
            <p:ph type="body" idx="1"/>
          </p:nvPr>
        </p:nvSpPr>
        <p:spPr>
          <a:xfrm>
            <a:off x="1908175" y="908050"/>
            <a:ext cx="7056755" cy="2062480"/>
          </a:xfrm>
        </p:spPr>
        <p:txBody>
          <a:bodyPr/>
          <a:p>
            <a:pPr>
              <a:buBlip>
                <a:blip r:embed="rId2"/>
              </a:buBlip>
            </a:pPr>
            <a:r>
              <a:rPr lang="en-US" altLang="x-none" sz="2000">
                <a:solidFill>
                  <a:schemeClr val="tx1"/>
                </a:solidFill>
                <a:latin typeface="Calibri Light" panose="020F0302020204030204" charset="0"/>
                <a:cs typeface="Calibri Light" panose="020F0302020204030204" charset="0"/>
              </a:rPr>
              <a:t>Good features for face detection include interest points such as eyes, nose, and mouth, as well as facial components like eyebrows, lips, and the contour of the face. </a:t>
            </a:r>
            <a:endParaRPr lang="en-US" altLang="x-none" sz="2000">
              <a:solidFill>
                <a:schemeClr val="tx1"/>
              </a:solidFill>
              <a:latin typeface="Calibri Light" panose="020F0302020204030204" charset="0"/>
              <a:cs typeface="Calibri Light" panose="020F0302020204030204" charset="0"/>
            </a:endParaRPr>
          </a:p>
          <a:p>
            <a:pPr>
              <a:buBlip>
                <a:blip r:embed="rId2"/>
              </a:buBlip>
            </a:pPr>
            <a:r>
              <a:rPr lang="en-US" altLang="x-none" sz="2000">
                <a:solidFill>
                  <a:schemeClr val="tx1"/>
                </a:solidFill>
                <a:latin typeface="Calibri Light" panose="020F0302020204030204" charset="0"/>
                <a:cs typeface="Calibri Light" panose="020F0302020204030204" charset="0"/>
              </a:rPr>
              <a:t>These features provide distinctive characteristics that help in accurately identifying and detecting faces in images or video frames.</a:t>
            </a:r>
            <a:endParaRPr lang="en-US" altLang="x-none" sz="2000">
              <a:solidFill>
                <a:schemeClr val="tx1"/>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3"/>
          <a:srcRect t="16362"/>
          <a:stretch>
            <a:fillRect/>
          </a:stretch>
        </p:blipFill>
        <p:spPr>
          <a:xfrm>
            <a:off x="2390140" y="2989580"/>
            <a:ext cx="6136005" cy="38836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6" name="Title 277505"/>
          <p:cNvSpPr>
            <a:spLocks noGrp="1"/>
          </p:cNvSpPr>
          <p:nvPr>
            <p:ph type="title"/>
          </p:nvPr>
        </p:nvSpPr>
        <p:spPr>
          <a:xfrm>
            <a:off x="1908175" y="115888"/>
            <a:ext cx="7056438" cy="719137"/>
          </a:xfrm>
        </p:spPr>
        <p:txBody>
          <a:bodyPr anchor="ctr" anchorCtr="0"/>
          <a:p>
            <a:r>
              <a:rPr lang="en-US" altLang="x-none" sz="2800" b="1">
                <a:solidFill>
                  <a:schemeClr val="tx1"/>
                </a:solidFill>
                <a:latin typeface="Times New Roman" panose="02020603050405020304" charset="0"/>
                <a:cs typeface="Times New Roman" panose="02020603050405020304" charset="0"/>
              </a:rPr>
              <a:t>Characteristics of Good Features</a:t>
            </a:r>
            <a:endParaRPr lang="en-US" altLang="x-none" sz="2800" b="1">
              <a:solidFill>
                <a:schemeClr val="tx1"/>
              </a:solidFill>
              <a:latin typeface="Times New Roman" panose="02020603050405020304" charset="0"/>
              <a:cs typeface="Times New Roman" panose="02020603050405020304" charset="0"/>
            </a:endParaRPr>
          </a:p>
        </p:txBody>
      </p:sp>
      <p:sp>
        <p:nvSpPr>
          <p:cNvPr id="277507" name="Text Placeholder 277506"/>
          <p:cNvSpPr>
            <a:spLocks noGrp="1"/>
          </p:cNvSpPr>
          <p:nvPr>
            <p:ph type="body" idx="1"/>
          </p:nvPr>
        </p:nvSpPr>
        <p:spPr>
          <a:xfrm>
            <a:off x="1908175" y="908050"/>
            <a:ext cx="7056755" cy="2212975"/>
          </a:xfrm>
        </p:spPr>
        <p:txBody>
          <a:bodyPr/>
          <a:p>
            <a:pPr>
              <a:buBlip>
                <a:blip r:embed="rId2"/>
              </a:buBlip>
            </a:pPr>
            <a:r>
              <a:rPr lang="en-US" altLang="x-none" sz="2000">
                <a:solidFill>
                  <a:schemeClr val="tx1"/>
                </a:solidFill>
                <a:latin typeface="Calibri Light" panose="020F0302020204030204" charset="0"/>
                <a:cs typeface="Calibri Light" panose="020F0302020204030204" charset="0"/>
              </a:rPr>
              <a:t>Good features for face detection exhibit certain characteristics that make them effective in the task. These characteristics include high distinctiveness, robustness to variations in lighting and pose, repeatability across different instances of the same face, and invariance to non-face regions. Additionally, good features should have a low computational cost and be efficiently calculable.</a:t>
            </a:r>
            <a:endParaRPr lang="en-US" altLang="x-none" sz="2000">
              <a:solidFill>
                <a:schemeClr val="tx1"/>
              </a:solidFill>
              <a:latin typeface="Calibri Light" panose="020F0302020204030204" charset="0"/>
              <a:cs typeface="Calibri Light" panose="020F0302020204030204" charset="0"/>
            </a:endParaRPr>
          </a:p>
        </p:txBody>
      </p:sp>
      <p:pic>
        <p:nvPicPr>
          <p:cNvPr id="3" name="Picture 2"/>
          <p:cNvPicPr>
            <a:picLocks noChangeAspect="1"/>
          </p:cNvPicPr>
          <p:nvPr/>
        </p:nvPicPr>
        <p:blipFill>
          <a:blip r:embed="rId3"/>
          <a:srcRect l="3570" t="18496"/>
          <a:stretch>
            <a:fillRect/>
          </a:stretch>
        </p:blipFill>
        <p:spPr>
          <a:xfrm>
            <a:off x="1908175" y="3343910"/>
            <a:ext cx="7107555" cy="33712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1496060"/>
            <a:ext cx="9149715" cy="53619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5" name="Content Placeholder 4"/>
          <p:cNvPicPr>
            <a:picLocks noChangeAspect="1"/>
          </p:cNvPicPr>
          <p:nvPr>
            <p:ph idx="1"/>
          </p:nvPr>
        </p:nvPicPr>
        <p:blipFill>
          <a:blip r:embed="rId2"/>
          <a:srcRect l="4291"/>
          <a:stretch>
            <a:fillRect/>
          </a:stretch>
        </p:blipFill>
        <p:spPr>
          <a:xfrm>
            <a:off x="1776095" y="0"/>
            <a:ext cx="7368540" cy="68573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3" name="Content Placeholder 2"/>
          <p:cNvPicPr>
            <a:picLocks noChangeAspect="1"/>
          </p:cNvPicPr>
          <p:nvPr>
            <p:ph idx="1"/>
          </p:nvPr>
        </p:nvPicPr>
        <p:blipFill>
          <a:blip r:embed="rId2"/>
          <a:srcRect l="6957"/>
          <a:stretch>
            <a:fillRect/>
          </a:stretch>
        </p:blipFill>
        <p:spPr>
          <a:xfrm>
            <a:off x="1791335" y="0"/>
            <a:ext cx="7352665" cy="68573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6" name="Title 277505"/>
          <p:cNvSpPr>
            <a:spLocks noGrp="1"/>
          </p:cNvSpPr>
          <p:nvPr>
            <p:ph type="title"/>
          </p:nvPr>
        </p:nvSpPr>
        <p:spPr>
          <a:xfrm>
            <a:off x="1908175" y="115888"/>
            <a:ext cx="7056438" cy="719137"/>
          </a:xfrm>
        </p:spPr>
        <p:txBody>
          <a:bodyPr anchor="ctr" anchorCtr="0"/>
          <a:p>
            <a:r>
              <a:rPr lang="en-US" altLang="x-none" b="1">
                <a:solidFill>
                  <a:schemeClr val="tx1"/>
                </a:solidFill>
                <a:latin typeface="Times New Roman" panose="02020603050405020304" charset="0"/>
                <a:cs typeface="Times New Roman" panose="02020603050405020304" charset="0"/>
              </a:rPr>
              <a:t>PIXELS</a:t>
            </a:r>
            <a:endParaRPr lang="en-US" altLang="x-none" b="1">
              <a:solidFill>
                <a:schemeClr val="tx1"/>
              </a:solidFill>
              <a:latin typeface="Times New Roman" panose="02020603050405020304" charset="0"/>
              <a:cs typeface="Times New Roman" panose="02020603050405020304" charset="0"/>
            </a:endParaRPr>
          </a:p>
        </p:txBody>
      </p:sp>
      <p:sp>
        <p:nvSpPr>
          <p:cNvPr id="277507" name="Text Placeholder 277506"/>
          <p:cNvSpPr>
            <a:spLocks noGrp="1"/>
          </p:cNvSpPr>
          <p:nvPr>
            <p:ph type="body" idx="1"/>
          </p:nvPr>
        </p:nvSpPr>
        <p:spPr>
          <a:xfrm>
            <a:off x="1908175" y="908050"/>
            <a:ext cx="7056438" cy="5765800"/>
          </a:xfrm>
        </p:spPr>
        <p:txBody>
          <a:bodyPr/>
          <a:p>
            <a:pPr>
              <a:buBlip>
                <a:blip r:embed="rId2"/>
              </a:buBlip>
            </a:pPr>
            <a:r>
              <a:rPr lang="en-US" altLang="x-none" sz="2000">
                <a:solidFill>
                  <a:schemeClr val="tx1"/>
                </a:solidFill>
                <a:latin typeface="Calibri Light" panose="020F0302020204030204" charset="0"/>
                <a:cs typeface="Calibri Light" panose="020F0302020204030204" charset="0"/>
              </a:rPr>
              <a:t>Pixels in face detection refer to the tiny building blocks of a digital image. They are like little dots that make up the picture. Each pixel holds information about its color and brightness. When we talk about face detection, we use special techniques to study the arrangement and qualities of these pixels. By looking at how they are organized and what makes them different, we can figure out if there is a face in the image or video. It's like solving a puzzle by examining the patterns and clues in these pixel dots.</a:t>
            </a:r>
            <a:endParaRPr lang="en-US" altLang="x-none" sz="2000">
              <a:solidFill>
                <a:schemeClr val="tx1"/>
              </a:solidFill>
              <a:latin typeface="Calibri Light" panose="020F0302020204030204" charset="0"/>
              <a:cs typeface="Calibri Light" panose="020F0302020204030204" charset="0"/>
            </a:endParaRPr>
          </a:p>
          <a:p>
            <a:pPr>
              <a:buBlip>
                <a:blip r:embed="rId2"/>
              </a:buBlip>
            </a:pPr>
            <a:endParaRPr lang="en-US" altLang="x-none" sz="2000">
              <a:solidFill>
                <a:schemeClr val="tx1"/>
              </a:solidFill>
              <a:latin typeface="Calibri Light" panose="020F0302020204030204" charset="0"/>
              <a:cs typeface="Calibri Light" panose="020F0302020204030204" charset="0"/>
            </a:endParaRPr>
          </a:p>
          <a:p>
            <a:pPr>
              <a:buBlip>
                <a:blip r:embed="rId2"/>
              </a:buBlip>
            </a:pPr>
            <a:r>
              <a:rPr lang="en-US" altLang="x-none" sz="2000">
                <a:solidFill>
                  <a:schemeClr val="tx1"/>
                </a:solidFill>
                <a:latin typeface="Calibri Light" panose="020F0302020204030204" charset="0"/>
                <a:cs typeface="Calibri Light" panose="020F0302020204030204" charset="0"/>
              </a:rPr>
              <a:t>In FaceVision, we use pixels because they provide us with crucial information about the image. Pixels are like puzzle pieces that help us understand the visual content. By analyzing the arrangement and characteristics of these pixels, we can identify patterns that indicate the presence of a face. By studying these tiny dots, we can unlock the hidden secrets of an image and determine whether or not there is a face within it.</a:t>
            </a:r>
            <a:endParaRPr lang="en-US" altLang="x-none" sz="2000">
              <a:solidFill>
                <a:schemeClr val="tx1"/>
              </a:solidFill>
              <a:latin typeface="Calibri Light" panose="020F0302020204030204" charset="0"/>
              <a:cs typeface="Calibri Light" panose="020F030202020403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4" name="Content Placeholder 3"/>
          <p:cNvPicPr>
            <a:picLocks noChangeAspect="1"/>
          </p:cNvPicPr>
          <p:nvPr>
            <p:ph idx="1"/>
          </p:nvPr>
        </p:nvPicPr>
        <p:blipFill>
          <a:blip r:embed="rId2"/>
          <a:stretch>
            <a:fillRect/>
          </a:stretch>
        </p:blipFill>
        <p:spPr>
          <a:xfrm>
            <a:off x="1757680" y="635"/>
            <a:ext cx="7386955" cy="68516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a:spLocks noGrp="1"/>
          </p:cNvSpPr>
          <p:nvPr>
            <p:ph type="dt" sz="half" idx="4294967295"/>
          </p:nvPr>
        </p:nvSpPr>
        <p:spPr>
          <a:xfrm>
            <a:off x="0" y="6356350"/>
            <a:ext cx="2743200" cy="365125"/>
          </a:xfrm>
        </p:spPr>
        <p:txBody>
          <a:bodyPr/>
          <a:p>
            <a:fld id="{FDE934FF-F4E1-47C5-9CA5-30A81DDE2BE4}" type="datetimeFigureOut">
              <a:rPr lang="en-US" smtClean="0"/>
            </a:fld>
            <a:endParaRPr lang="en-US"/>
          </a:p>
        </p:txBody>
      </p:sp>
      <p:pic>
        <p:nvPicPr>
          <p:cNvPr id="7" name="Content Placeholder 6"/>
          <p:cNvPicPr>
            <a:picLocks noChangeAspect="1"/>
          </p:cNvPicPr>
          <p:nvPr>
            <p:ph idx="1"/>
          </p:nvPr>
        </p:nvPicPr>
        <p:blipFill>
          <a:blip r:embed="rId1"/>
          <a:stretch>
            <a:fillRect/>
          </a:stretch>
        </p:blipFill>
        <p:spPr>
          <a:xfrm>
            <a:off x="635" y="1496695"/>
            <a:ext cx="9143365" cy="5359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a:spLocks noGrp="1"/>
          </p:cNvSpPr>
          <p:nvPr>
            <p:ph type="dt" sz="half" idx="4294967295"/>
          </p:nvPr>
        </p:nvSpPr>
        <p:spPr>
          <a:xfrm>
            <a:off x="0" y="6356350"/>
            <a:ext cx="2743200" cy="365125"/>
          </a:xfrm>
        </p:spPr>
        <p:txBody>
          <a:bodyPr/>
          <a:p>
            <a:fld id="{FDE934FF-F4E1-47C5-9CA5-30A81DDE2BE4}" type="datetimeFigureOut">
              <a:rPr lang="en-US" smtClean="0"/>
            </a:fld>
            <a:endParaRPr lang="en-US"/>
          </a:p>
        </p:txBody>
      </p:sp>
      <p:pic>
        <p:nvPicPr>
          <p:cNvPr id="3" name="Content Placeholder 2"/>
          <p:cNvPicPr>
            <a:picLocks noChangeAspect="1"/>
          </p:cNvPicPr>
          <p:nvPr>
            <p:ph idx="1"/>
          </p:nvPr>
        </p:nvPicPr>
        <p:blipFill>
          <a:blip r:embed="rId1"/>
          <a:stretch>
            <a:fillRect/>
          </a:stretch>
        </p:blipFill>
        <p:spPr>
          <a:xfrm>
            <a:off x="0" y="1527810"/>
            <a:ext cx="9144000" cy="53308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1526540"/>
            <a:ext cx="9144000" cy="53314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a:spLocks noGrp="1"/>
          </p:cNvSpPr>
          <p:nvPr>
            <p:ph type="dt" sz="half" idx="4294967295"/>
          </p:nvPr>
        </p:nvSpPr>
        <p:spPr>
          <a:xfrm>
            <a:off x="0" y="6356350"/>
            <a:ext cx="2743200" cy="365125"/>
          </a:xfrm>
        </p:spPr>
        <p:txBody>
          <a:bodyPr/>
          <a:p>
            <a:fld id="{FDE934FF-F4E1-47C5-9CA5-30A81DDE2BE4}" type="datetimeFigureOut">
              <a:rPr lang="en-US" smtClean="0"/>
            </a:fld>
            <a:endParaRPr lang="en-US"/>
          </a:p>
        </p:txBody>
      </p:sp>
      <p:pic>
        <p:nvPicPr>
          <p:cNvPr id="3" name="Content Placeholder 2"/>
          <p:cNvPicPr>
            <a:picLocks noChangeAspect="1"/>
          </p:cNvPicPr>
          <p:nvPr>
            <p:ph idx="1"/>
          </p:nvPr>
        </p:nvPicPr>
        <p:blipFill>
          <a:blip r:embed="rId1"/>
          <a:stretch>
            <a:fillRect/>
          </a:stretch>
        </p:blipFill>
        <p:spPr>
          <a:xfrm>
            <a:off x="0" y="1533525"/>
            <a:ext cx="9144000" cy="53244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a:spLocks noGrp="1"/>
          </p:cNvSpPr>
          <p:nvPr>
            <p:ph type="dt" sz="half" idx="4294967295"/>
          </p:nvPr>
        </p:nvSpPr>
        <p:spPr>
          <a:xfrm>
            <a:off x="0" y="6356350"/>
            <a:ext cx="2743200" cy="365125"/>
          </a:xfrm>
        </p:spPr>
        <p:txBody>
          <a:bodyPr/>
          <a:p>
            <a:fld id="{FDE934FF-F4E1-47C5-9CA5-30A81DDE2BE4}" type="datetimeFigureOut">
              <a:rPr lang="en-US" smtClean="0"/>
            </a:fld>
            <a:endParaRPr lang="en-US"/>
          </a:p>
        </p:txBody>
      </p:sp>
      <p:pic>
        <p:nvPicPr>
          <p:cNvPr id="109" name="Content Placeholder 108"/>
          <p:cNvPicPr/>
          <p:nvPr>
            <p:ph idx="1"/>
          </p:nvPr>
        </p:nvPicPr>
        <p:blipFill>
          <a:blip r:embed="rId1"/>
          <a:stretch>
            <a:fillRect/>
          </a:stretch>
        </p:blipFill>
        <p:spPr>
          <a:xfrm>
            <a:off x="-635" y="1538605"/>
            <a:ext cx="9144635" cy="531939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a:spLocks noGrp="1"/>
          </p:cNvSpPr>
          <p:nvPr>
            <p:ph type="dt" sz="half" idx="4294967295"/>
          </p:nvPr>
        </p:nvSpPr>
        <p:spPr>
          <a:xfrm>
            <a:off x="896620" y="3502025"/>
            <a:ext cx="7541895" cy="1106170"/>
          </a:xfrm>
        </p:spPr>
        <p:txBody>
          <a:bodyPr/>
          <a:p>
            <a:pPr algn="ctr">
              <a:lnSpc>
                <a:spcPct val="100000"/>
              </a:lnSpc>
            </a:pPr>
            <a:r>
              <a:rPr lang="en-US" sz="6000" smtClean="0">
                <a:solidFill>
                  <a:schemeClr val="bg1"/>
                </a:solidFill>
                <a:latin typeface="Times New Roman" panose="02020603050405020304" charset="0"/>
                <a:cs typeface="Times New Roman" panose="02020603050405020304" charset="0"/>
              </a:rPr>
              <a:t>Thank You</a:t>
            </a:r>
            <a:endParaRPr lang="en-US" sz="6000" smtClean="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4" name="Content Placeholder 3"/>
          <p:cNvPicPr>
            <a:picLocks noChangeAspect="1"/>
          </p:cNvPicPr>
          <p:nvPr>
            <p:ph idx="1"/>
          </p:nvPr>
        </p:nvPicPr>
        <p:blipFill>
          <a:blip r:embed="rId2"/>
          <a:srcRect b="4386"/>
          <a:stretch>
            <a:fillRect/>
          </a:stretch>
        </p:blipFill>
        <p:spPr>
          <a:xfrm>
            <a:off x="1777365" y="635"/>
            <a:ext cx="7359650" cy="4164965"/>
          </a:xfrm>
          <a:prstGeom prst="rect">
            <a:avLst/>
          </a:prstGeom>
        </p:spPr>
      </p:pic>
      <p:sp>
        <p:nvSpPr>
          <p:cNvPr id="6" name="Text Placeholder 277506"/>
          <p:cNvSpPr>
            <a:spLocks noGrp="1"/>
          </p:cNvSpPr>
          <p:nvPr/>
        </p:nvSpPr>
        <p:spPr>
          <a:xfrm>
            <a:off x="1908175" y="4285615"/>
            <a:ext cx="7056755" cy="238823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2800" b="0" i="0" u="none" kern="1200" baseline="0">
                <a:solidFill>
                  <a:schemeClr val="bg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bg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bg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bg1"/>
                </a:solidFill>
                <a:latin typeface="+mn-lt"/>
                <a:ea typeface="+mn-ea"/>
                <a:cs typeface="+mn-cs"/>
              </a:defRPr>
            </a:lvl9pPr>
          </a:lstStyle>
          <a:p>
            <a:pPr>
              <a:buBlip>
                <a:blip r:embed="rId3"/>
              </a:buBlip>
            </a:pPr>
            <a:r>
              <a:rPr lang="en-US" altLang="x-none" sz="2000">
                <a:solidFill>
                  <a:schemeClr val="tx1"/>
                </a:solidFill>
                <a:latin typeface="Calibri Light" panose="020F0302020204030204" charset="0"/>
                <a:cs typeface="Calibri Light" panose="020F0302020204030204" charset="0"/>
              </a:rPr>
              <a:t>RGB in pixel refers to the three primary colors: Red, Green, and Blue. These colors combine to create all the colors you see on your screen. Each pixel has values for how much red, green, and blue light it emits, determining its final color. By adjusting these values, we can create a wide range of vibrant colors in digital images.  </a:t>
            </a:r>
            <a:endParaRPr lang="en-US" altLang="x-none" sz="2000">
              <a:solidFill>
                <a:schemeClr val="tx1"/>
              </a:solidFill>
              <a:latin typeface="Calibri Light" panose="020F0302020204030204" charset="0"/>
              <a:cs typeface="Calibri Light" panose="020F030202020403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100" name="Content Placeholder 99"/>
          <p:cNvPicPr>
            <a:picLocks noChangeAspect="1"/>
          </p:cNvPicPr>
          <p:nvPr>
            <p:ph sz="half" idx="1"/>
          </p:nvPr>
        </p:nvPicPr>
        <p:blipFill>
          <a:blip r:embed="rId2"/>
          <a:stretch>
            <a:fillRect/>
          </a:stretch>
        </p:blipFill>
        <p:spPr>
          <a:xfrm>
            <a:off x="1764030" y="3429000"/>
            <a:ext cx="7416165" cy="3390900"/>
          </a:xfrm>
          <a:prstGeom prst="rect">
            <a:avLst/>
          </a:prstGeom>
          <a:noFill/>
          <a:ln w="9525">
            <a:noFill/>
          </a:ln>
        </p:spPr>
      </p:pic>
      <p:pic>
        <p:nvPicPr>
          <p:cNvPr id="101" name="Picture 100"/>
          <p:cNvPicPr/>
          <p:nvPr/>
        </p:nvPicPr>
        <p:blipFill>
          <a:blip r:embed="rId3"/>
          <a:stretch>
            <a:fillRect/>
          </a:stretch>
        </p:blipFill>
        <p:spPr>
          <a:xfrm>
            <a:off x="4572000" y="3429000"/>
            <a:ext cx="0" cy="0"/>
          </a:xfrm>
          <a:prstGeom prst="rect">
            <a:avLst/>
          </a:prstGeom>
          <a:noFill/>
          <a:ln w="9525">
            <a:noFill/>
          </a:ln>
        </p:spPr>
      </p:pic>
      <p:pic>
        <p:nvPicPr>
          <p:cNvPr id="102" name="Content Placeholder 101"/>
          <p:cNvPicPr>
            <a:picLocks noChangeAspect="1"/>
          </p:cNvPicPr>
          <p:nvPr>
            <p:ph sz="half" idx="2"/>
          </p:nvPr>
        </p:nvPicPr>
        <p:blipFill>
          <a:blip r:embed="rId3"/>
          <a:stretch>
            <a:fillRect/>
          </a:stretch>
        </p:blipFill>
        <p:spPr>
          <a:xfrm>
            <a:off x="1764030" y="0"/>
            <a:ext cx="7416165" cy="34290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7506" name="Title 277505"/>
          <p:cNvSpPr>
            <a:spLocks noGrp="1"/>
          </p:cNvSpPr>
          <p:nvPr>
            <p:ph type="title"/>
          </p:nvPr>
        </p:nvSpPr>
        <p:spPr>
          <a:xfrm>
            <a:off x="1908175" y="115888"/>
            <a:ext cx="7056438" cy="719137"/>
          </a:xfrm>
        </p:spPr>
        <p:txBody>
          <a:bodyPr anchor="ctr" anchorCtr="0"/>
          <a:p>
            <a:r>
              <a:rPr lang="en-US" altLang="x-none" b="1">
                <a:solidFill>
                  <a:schemeClr val="tx1"/>
                </a:solidFill>
                <a:latin typeface="Times New Roman" panose="02020603050405020304" charset="0"/>
                <a:cs typeface="Times New Roman" panose="02020603050405020304" charset="0"/>
              </a:rPr>
              <a:t>Haar Features</a:t>
            </a:r>
            <a:endParaRPr lang="en-US" altLang="x-none" b="1">
              <a:solidFill>
                <a:schemeClr val="tx1"/>
              </a:solidFill>
              <a:latin typeface="Times New Roman" panose="02020603050405020304" charset="0"/>
              <a:cs typeface="Times New Roman" panose="02020603050405020304" charset="0"/>
            </a:endParaRPr>
          </a:p>
        </p:txBody>
      </p:sp>
      <p:sp>
        <p:nvSpPr>
          <p:cNvPr id="277507" name="Text Placeholder 277506"/>
          <p:cNvSpPr>
            <a:spLocks noGrp="1"/>
          </p:cNvSpPr>
          <p:nvPr>
            <p:ph type="body" idx="1"/>
          </p:nvPr>
        </p:nvSpPr>
        <p:spPr>
          <a:xfrm>
            <a:off x="1908175" y="908050"/>
            <a:ext cx="7056438" cy="5765800"/>
          </a:xfrm>
        </p:spPr>
        <p:txBody>
          <a:bodyPr/>
          <a:p>
            <a:pPr marL="0" indent="0">
              <a:buNone/>
            </a:pPr>
            <a:r>
              <a:rPr lang="en-US" altLang="x-none" sz="2000">
                <a:solidFill>
                  <a:schemeClr val="tx1"/>
                </a:solidFill>
                <a:latin typeface="Calibri Light" panose="020F0302020204030204" charset="0"/>
                <a:cs typeface="Calibri Light" panose="020F0302020204030204" charset="0"/>
              </a:rPr>
              <a:t>Haar features are simple patterns used in computer vision to detect objects like faces. They capture information about contrast and texture in an image. There are different types of Haar features:</a:t>
            </a:r>
            <a:endParaRPr lang="en-US" altLang="x-none" sz="2000">
              <a:solidFill>
                <a:schemeClr val="tx1"/>
              </a:solidFill>
              <a:latin typeface="Calibri Light" panose="020F0302020204030204" charset="0"/>
              <a:cs typeface="Calibri Light" panose="020F0302020204030204" charset="0"/>
            </a:endParaRPr>
          </a:p>
          <a:p>
            <a:pPr>
              <a:buBlip>
                <a:blip r:embed="rId2"/>
              </a:buBlip>
            </a:pPr>
            <a:r>
              <a:rPr lang="en-US" altLang="x-none" sz="2000">
                <a:solidFill>
                  <a:schemeClr val="tx1"/>
                </a:solidFill>
                <a:latin typeface="Calibri Light" panose="020F0302020204030204" charset="0"/>
                <a:cs typeface="Calibri Light" panose="020F0302020204030204" charset="0"/>
              </a:rPr>
              <a:t>Edge Features: These look for contrasting edges between adjacent regions.</a:t>
            </a:r>
            <a:endParaRPr lang="en-US" altLang="x-none" sz="2000">
              <a:solidFill>
                <a:schemeClr val="tx1"/>
              </a:solidFill>
              <a:latin typeface="Calibri Light" panose="020F0302020204030204" charset="0"/>
              <a:cs typeface="Calibri Light" panose="020F0302020204030204" charset="0"/>
            </a:endParaRPr>
          </a:p>
          <a:p>
            <a:pPr>
              <a:buBlip>
                <a:blip r:embed="rId2"/>
              </a:buBlip>
            </a:pPr>
            <a:r>
              <a:rPr lang="en-US" altLang="x-none" sz="2000">
                <a:solidFill>
                  <a:schemeClr val="tx1"/>
                </a:solidFill>
                <a:latin typeface="Calibri Light" panose="020F0302020204030204" charset="0"/>
                <a:cs typeface="Calibri Light" panose="020F0302020204030204" charset="0"/>
              </a:rPr>
              <a:t>Line Features: These detect lines of a specific direction and contrast.</a:t>
            </a:r>
            <a:endParaRPr lang="en-US" altLang="x-none" sz="2000">
              <a:solidFill>
                <a:schemeClr val="tx1"/>
              </a:solidFill>
              <a:latin typeface="Calibri Light" panose="020F0302020204030204" charset="0"/>
              <a:cs typeface="Calibri Light" panose="020F0302020204030204" charset="0"/>
            </a:endParaRPr>
          </a:p>
          <a:p>
            <a:pPr>
              <a:buBlip>
                <a:blip r:embed="rId2"/>
              </a:buBlip>
            </a:pPr>
            <a:r>
              <a:rPr lang="en-US" altLang="x-none" sz="2000">
                <a:solidFill>
                  <a:schemeClr val="tx1"/>
                </a:solidFill>
                <a:latin typeface="Calibri Light" panose="020F0302020204030204" charset="0"/>
                <a:cs typeface="Calibri Light" panose="020F0302020204030204" charset="0"/>
              </a:rPr>
              <a:t>Four-Rectangle Features: These calculate the difference in pixel intensity between two adjacent rectangular regions.</a:t>
            </a:r>
            <a:endParaRPr lang="en-US" altLang="x-none" sz="2000">
              <a:solidFill>
                <a:schemeClr val="tx1"/>
              </a:solidFill>
              <a:latin typeface="Calibri Light" panose="020F0302020204030204" charset="0"/>
              <a:cs typeface="Calibri Light" panose="020F0302020204030204" charset="0"/>
            </a:endParaRPr>
          </a:p>
          <a:p>
            <a:pPr>
              <a:buBlip>
                <a:blip r:embed="rId2"/>
              </a:buBlip>
            </a:pPr>
            <a:r>
              <a:rPr lang="en-US" altLang="x-none" sz="2000">
                <a:solidFill>
                  <a:schemeClr val="tx1"/>
                </a:solidFill>
                <a:latin typeface="Calibri Light" panose="020F0302020204030204" charset="0"/>
                <a:cs typeface="Calibri Light" panose="020F0302020204030204" charset="0"/>
              </a:rPr>
              <a:t>Three-Rectangle Features: Similar to four-rectangle features, but with a third region subtracted.</a:t>
            </a:r>
            <a:endParaRPr lang="en-US" altLang="x-none" sz="2000">
              <a:solidFill>
                <a:schemeClr val="tx1"/>
              </a:solidFill>
              <a:latin typeface="Calibri Light" panose="020F0302020204030204" charset="0"/>
              <a:cs typeface="Calibri Light" panose="020F0302020204030204" charset="0"/>
            </a:endParaRPr>
          </a:p>
          <a:p>
            <a:pPr>
              <a:buBlip>
                <a:blip r:embed="rId2"/>
              </a:buBlip>
            </a:pPr>
            <a:r>
              <a:rPr lang="en-US" altLang="x-none" sz="2000">
                <a:solidFill>
                  <a:schemeClr val="tx1"/>
                </a:solidFill>
                <a:latin typeface="Calibri Light" panose="020F0302020204030204" charset="0"/>
                <a:cs typeface="Calibri Light" panose="020F0302020204030204" charset="0"/>
              </a:rPr>
              <a:t>Center-Surround Features: These compare the pixel intensity in a central region with that of a surrounding region.</a:t>
            </a:r>
            <a:endParaRPr lang="en-US" altLang="x-none" sz="2000">
              <a:solidFill>
                <a:schemeClr val="tx1"/>
              </a:solidFill>
              <a:latin typeface="Calibri Light" panose="020F0302020204030204" charset="0"/>
              <a:cs typeface="Calibri Light" panose="020F0302020204030204" charset="0"/>
            </a:endParaRPr>
          </a:p>
          <a:p>
            <a:pPr marL="0" indent="0">
              <a:buNone/>
            </a:pPr>
            <a:r>
              <a:rPr lang="en-US" altLang="x-none" sz="2000">
                <a:solidFill>
                  <a:schemeClr val="tx1"/>
                </a:solidFill>
                <a:latin typeface="Calibri Light" panose="020F0302020204030204" charset="0"/>
                <a:cs typeface="Calibri Light" panose="020F0302020204030204" charset="0"/>
              </a:rPr>
              <a:t>By combining these various Haar features, we can effectively identify patterns and objects in images.</a:t>
            </a:r>
            <a:endParaRPr lang="en-US" altLang="x-none" sz="2000">
              <a:solidFill>
                <a:schemeClr val="tx1"/>
              </a:solidFill>
              <a:latin typeface="Calibri Light" panose="020F0302020204030204" charset="0"/>
              <a:cs typeface="Calibri Light" panose="020F0302020204030204" charset="0"/>
            </a:endParaRPr>
          </a:p>
          <a:p>
            <a:pPr marL="0" indent="0">
              <a:buNone/>
            </a:pPr>
            <a:endParaRPr lang="en-US" altLang="x-none" sz="2000">
              <a:solidFill>
                <a:schemeClr val="tx1"/>
              </a:solidFill>
              <a:latin typeface="Calibri Light" panose="020F0302020204030204" charset="0"/>
              <a:cs typeface="Calibri Light" panose="020F0302020204030204" charset="0"/>
            </a:endParaRPr>
          </a:p>
          <a:p>
            <a:pPr marL="0" indent="0">
              <a:buNone/>
            </a:pPr>
            <a:r>
              <a:rPr lang="en-US" altLang="x-none" sz="2000">
                <a:solidFill>
                  <a:schemeClr val="tx1"/>
                </a:solidFill>
                <a:latin typeface="Calibri Light" panose="020F0302020204030204" charset="0"/>
                <a:cs typeface="Calibri Light" panose="020F0302020204030204" charset="0"/>
              </a:rPr>
              <a:t>Ref. Video Link :- https://www.youtube.com/watch?v=F5rysk51txQ</a:t>
            </a:r>
            <a:endParaRPr lang="en-US" altLang="x-none" sz="2000">
              <a:solidFill>
                <a:schemeClr val="tx1"/>
              </a:solidFill>
              <a:latin typeface="Calibri Light" panose="020F0302020204030204" charset="0"/>
              <a:cs typeface="Calibri Light" panose="020F03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Content Placeholder 103"/>
          <p:cNvPicPr/>
          <p:nvPr>
            <p:ph idx="1"/>
          </p:nvPr>
        </p:nvPicPr>
        <p:blipFill>
          <a:blip r:embed="rId1"/>
          <a:stretch>
            <a:fillRect/>
          </a:stretch>
        </p:blipFill>
        <p:spPr>
          <a:xfrm>
            <a:off x="-19050" y="1535430"/>
            <a:ext cx="9162415" cy="532257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Box 7"/>
          <p:cNvSpPr txBox="1"/>
          <p:nvPr/>
        </p:nvSpPr>
        <p:spPr>
          <a:xfrm>
            <a:off x="387985" y="1623060"/>
            <a:ext cx="8260080" cy="1322070"/>
          </a:xfrm>
          <a:prstGeom prst="rect">
            <a:avLst/>
          </a:prstGeom>
          <a:noFill/>
        </p:spPr>
        <p:txBody>
          <a:bodyPr wrap="square" rtlCol="0">
            <a:spAutoFit/>
          </a:bodyPr>
          <a:p>
            <a:r>
              <a:rPr lang="en-IN" sz="1600" b="1" dirty="0">
                <a:solidFill>
                  <a:schemeClr val="bg1"/>
                </a:solidFill>
                <a:latin typeface="Times New Roman" panose="02020603050405020304" charset="0"/>
                <a:cs typeface="Times New Roman" panose="02020603050405020304" charset="0"/>
              </a:rPr>
              <a:t>Create the Matrix with a Pixel value range from 0 to 255 (0 White and 255 Black )</a:t>
            </a:r>
            <a:endParaRPr lang="en-IN" sz="1600" b="1" dirty="0">
              <a:solidFill>
                <a:schemeClr val="bg1"/>
              </a:solidFill>
              <a:latin typeface="Times New Roman" panose="02020603050405020304" charset="0"/>
              <a:cs typeface="Times New Roman" panose="02020603050405020304" charset="0"/>
            </a:endParaRPr>
          </a:p>
          <a:p>
            <a:endParaRPr lang="en-US" sz="1600" dirty="0">
              <a:solidFill>
                <a:schemeClr val="bg1"/>
              </a:solidFill>
              <a:latin typeface="Calibri Light" panose="020F0302020204030204" charset="0"/>
              <a:cs typeface="Calibri Light" panose="020F0302020204030204" charset="0"/>
            </a:endParaRPr>
          </a:p>
          <a:p>
            <a:r>
              <a:rPr lang="en-US" sz="1600" dirty="0">
                <a:solidFill>
                  <a:schemeClr val="bg1"/>
                </a:solidFill>
                <a:latin typeface="Calibri Light" panose="020F0302020204030204" charset="0"/>
                <a:cs typeface="Calibri Light" panose="020F0302020204030204" charset="0"/>
              </a:rPr>
              <a:t>Pixel is the smallest element of an image. Each pixel corresponds to anyone value. The value of the pixel is between 0 and 255. The value of a pixel at any point corresponds to the intensity of the light photons striking at that point.</a:t>
            </a:r>
            <a:endParaRPr lang="en-US" sz="1600" dirty="0">
              <a:solidFill>
                <a:schemeClr val="bg1"/>
              </a:solidFill>
              <a:latin typeface="Calibri Light" panose="020F0302020204030204" charset="0"/>
              <a:cs typeface="Calibri Light" panose="020F0302020204030204" charset="0"/>
            </a:endParaRPr>
          </a:p>
        </p:txBody>
      </p:sp>
      <p:pic>
        <p:nvPicPr>
          <p:cNvPr id="11" name="Content Placeholder 10"/>
          <p:cNvPicPr>
            <a:picLocks noChangeAspect="1"/>
          </p:cNvPicPr>
          <p:nvPr>
            <p:ph idx="1"/>
          </p:nvPr>
        </p:nvPicPr>
        <p:blipFill>
          <a:blip r:embed="rId1"/>
          <a:stretch>
            <a:fillRect/>
          </a:stretch>
        </p:blipFill>
        <p:spPr>
          <a:xfrm>
            <a:off x="0" y="2945765"/>
            <a:ext cx="9144635" cy="39122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idx="1"/>
          </p:nvPr>
        </p:nvPicPr>
        <p:blipFill>
          <a:blip r:embed="rId1"/>
          <a:stretch>
            <a:fillRect/>
          </a:stretch>
        </p:blipFill>
        <p:spPr>
          <a:xfrm>
            <a:off x="0" y="1504315"/>
            <a:ext cx="9144635" cy="5353685"/>
          </a:xfrm>
          <a:prstGeom prst="rect">
            <a:avLst/>
          </a:prstGeom>
        </p:spPr>
      </p:pic>
    </p:spTree>
  </p:cSld>
  <p:clrMapOvr>
    <a:masterClrMapping/>
  </p:clrMapOvr>
</p:sld>
</file>

<file path=ppt/theme/theme1.xml><?xml version="1.0" encoding="utf-8"?>
<a:theme xmlns:a="http://schemas.openxmlformats.org/drawingml/2006/main" name="template">
  <a:themeElements>
    <a:clrScheme name="">
      <a:dk1>
        <a:srgbClr val="4D4D4D"/>
      </a:dk1>
      <a:lt1>
        <a:srgbClr val="FFFFFF"/>
      </a:lt1>
      <a:dk2>
        <a:srgbClr val="4D4D4D"/>
      </a:dk2>
      <a:lt2>
        <a:srgbClr val="0F3F68"/>
      </a:lt2>
      <a:accent1>
        <a:srgbClr val="30A6DF"/>
      </a:accent1>
      <a:accent2>
        <a:srgbClr val="76D0F8"/>
      </a:accent2>
      <a:accent3>
        <a:srgbClr val="FFFFFF"/>
      </a:accent3>
      <a:accent4>
        <a:srgbClr val="414141"/>
      </a:accent4>
      <a:accent5>
        <a:srgbClr val="ADD0EC"/>
      </a:accent5>
      <a:accent6>
        <a:srgbClr val="69BADE"/>
      </a:accent6>
      <a:hlink>
        <a:srgbClr val="1F7BBC"/>
      </a:hlink>
      <a:folHlink>
        <a:srgbClr val="EAEAEA"/>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4D4D4D"/>
        </a:dk1>
        <a:lt1>
          <a:srgbClr val="FFFFFF"/>
        </a:lt1>
        <a:dk2>
          <a:srgbClr val="4D4D4D"/>
        </a:dk2>
        <a:lt2>
          <a:srgbClr val="0099FF"/>
        </a:lt2>
        <a:accent1>
          <a:srgbClr val="003399"/>
        </a:accent1>
        <a:accent2>
          <a:srgbClr val="CCECFF"/>
        </a:accent2>
        <a:accent3>
          <a:srgbClr val="FFFFFF"/>
        </a:accent3>
        <a:accent4>
          <a:srgbClr val="414141"/>
        </a:accent4>
        <a:accent5>
          <a:srgbClr val="AAADCA"/>
        </a:accent5>
        <a:accent6>
          <a:srgbClr val="B7D3E5"/>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2057D6"/>
        </a:lt2>
        <a:accent1>
          <a:srgbClr val="3D99F0"/>
        </a:accent1>
        <a:accent2>
          <a:srgbClr val="1280E4"/>
        </a:accent2>
        <a:accent3>
          <a:srgbClr val="FFFFFF"/>
        </a:accent3>
        <a:accent4>
          <a:srgbClr val="414141"/>
        </a:accent4>
        <a:accent5>
          <a:srgbClr val="AFCAF6"/>
        </a:accent5>
        <a:accent6>
          <a:srgbClr val="0F72CC"/>
        </a:accent6>
        <a:hlink>
          <a:srgbClr val="58AEF3"/>
        </a:hlink>
        <a:folHlink>
          <a:srgbClr val="EAEAEA"/>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00519E"/>
        </a:lt2>
        <a:accent1>
          <a:srgbClr val="037AB9"/>
        </a:accent1>
        <a:accent2>
          <a:srgbClr val="019ACD"/>
        </a:accent2>
        <a:accent3>
          <a:srgbClr val="FFFFFF"/>
        </a:accent3>
        <a:accent4>
          <a:srgbClr val="414141"/>
        </a:accent4>
        <a:accent5>
          <a:srgbClr val="AABFD8"/>
        </a:accent5>
        <a:accent6>
          <a:srgbClr val="008AB8"/>
        </a:accent6>
        <a:hlink>
          <a:srgbClr val="B0A6C9"/>
        </a:hlink>
        <a:folHlink>
          <a:srgbClr val="EAEAEA"/>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0A3384"/>
        </a:lt2>
        <a:accent1>
          <a:srgbClr val="3075D1"/>
        </a:accent1>
        <a:accent2>
          <a:srgbClr val="63B1FF"/>
        </a:accent2>
        <a:accent3>
          <a:srgbClr val="FFFFFF"/>
        </a:accent3>
        <a:accent4>
          <a:srgbClr val="414141"/>
        </a:accent4>
        <a:accent5>
          <a:srgbClr val="ADBDE4"/>
        </a:accent5>
        <a:accent6>
          <a:srgbClr val="589EE5"/>
        </a:accent6>
        <a:hlink>
          <a:srgbClr val="4390ED"/>
        </a:hlink>
        <a:folHlink>
          <a:srgbClr val="EAEAEA"/>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002B7A"/>
        </a:lt2>
        <a:accent1>
          <a:srgbClr val="50AAFF"/>
        </a:accent1>
        <a:accent2>
          <a:srgbClr val="5182BA"/>
        </a:accent2>
        <a:accent3>
          <a:srgbClr val="FFFFFF"/>
        </a:accent3>
        <a:accent4>
          <a:srgbClr val="414141"/>
        </a:accent4>
        <a:accent5>
          <a:srgbClr val="B3D1FF"/>
        </a:accent5>
        <a:accent6>
          <a:srgbClr val="4874A6"/>
        </a:accent6>
        <a:hlink>
          <a:srgbClr val="87C5FF"/>
        </a:hlink>
        <a:folHlink>
          <a:srgbClr val="EAEAEA"/>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00246D"/>
        </a:lt2>
        <a:accent1>
          <a:srgbClr val="225FB3"/>
        </a:accent1>
        <a:accent2>
          <a:srgbClr val="4EA8FF"/>
        </a:accent2>
        <a:accent3>
          <a:srgbClr val="FFFFFF"/>
        </a:accent3>
        <a:accent4>
          <a:srgbClr val="414141"/>
        </a:accent4>
        <a:accent5>
          <a:srgbClr val="ABB7D5"/>
        </a:accent5>
        <a:accent6>
          <a:srgbClr val="4596E5"/>
        </a:accent6>
        <a:hlink>
          <a:srgbClr val="61BFFF"/>
        </a:hlink>
        <a:folHlink>
          <a:srgbClr val="EAEAEA"/>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00236E"/>
        </a:lt2>
        <a:accent1>
          <a:srgbClr val="7399BE"/>
        </a:accent1>
        <a:accent2>
          <a:srgbClr val="4FA7FF"/>
        </a:accent2>
        <a:accent3>
          <a:srgbClr val="FFFFFF"/>
        </a:accent3>
        <a:accent4>
          <a:srgbClr val="414141"/>
        </a:accent4>
        <a:accent5>
          <a:srgbClr val="BDCADB"/>
        </a:accent5>
        <a:accent6>
          <a:srgbClr val="4695E5"/>
        </a:accent6>
        <a:hlink>
          <a:srgbClr val="D5E5F4"/>
        </a:hlink>
        <a:folHlink>
          <a:srgbClr val="EAEAEA"/>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00246C"/>
        </a:lt2>
        <a:accent1>
          <a:srgbClr val="1C79DA"/>
        </a:accent1>
        <a:accent2>
          <a:srgbClr val="5DB9FF"/>
        </a:accent2>
        <a:accent3>
          <a:srgbClr val="FFFFFF"/>
        </a:accent3>
        <a:accent4>
          <a:srgbClr val="414141"/>
        </a:accent4>
        <a:accent5>
          <a:srgbClr val="AABEE9"/>
        </a:accent5>
        <a:accent6>
          <a:srgbClr val="53A6E5"/>
        </a:accent6>
        <a:hlink>
          <a:srgbClr val="0766BD"/>
        </a:hlink>
        <a:folHlink>
          <a:srgbClr val="EAEAEA"/>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062D6A"/>
        </a:lt2>
        <a:accent1>
          <a:srgbClr val="969696"/>
        </a:accent1>
        <a:accent2>
          <a:srgbClr val="46BBF5"/>
        </a:accent2>
        <a:accent3>
          <a:srgbClr val="FFFFFF"/>
        </a:accent3>
        <a:accent4>
          <a:srgbClr val="414141"/>
        </a:accent4>
        <a:accent5>
          <a:srgbClr val="C9C9C9"/>
        </a:accent5>
        <a:accent6>
          <a:srgbClr val="3EA7DC"/>
        </a:accent6>
        <a:hlink>
          <a:srgbClr val="104674"/>
        </a:hlink>
        <a:folHlink>
          <a:srgbClr val="EAEAEA"/>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13436C"/>
        </a:lt2>
        <a:accent1>
          <a:srgbClr val="1F8FD0"/>
        </a:accent1>
        <a:accent2>
          <a:srgbClr val="2E3CA1"/>
        </a:accent2>
        <a:accent3>
          <a:srgbClr val="FFFFFF"/>
        </a:accent3>
        <a:accent4>
          <a:srgbClr val="414141"/>
        </a:accent4>
        <a:accent5>
          <a:srgbClr val="AAC6E4"/>
        </a:accent5>
        <a:accent6>
          <a:srgbClr val="283590"/>
        </a:accent6>
        <a:hlink>
          <a:srgbClr val="9B999A"/>
        </a:hlink>
        <a:folHlink>
          <a:srgbClr val="EAEAEA"/>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104573"/>
        </a:lt2>
        <a:accent1>
          <a:srgbClr val="46BBF6"/>
        </a:accent1>
        <a:accent2>
          <a:srgbClr val="63C8F6"/>
        </a:accent2>
        <a:accent3>
          <a:srgbClr val="FFFFFF"/>
        </a:accent3>
        <a:accent4>
          <a:srgbClr val="414141"/>
        </a:accent4>
        <a:accent5>
          <a:srgbClr val="B1D9FA"/>
        </a:accent5>
        <a:accent6>
          <a:srgbClr val="58B3DC"/>
        </a:accent6>
        <a:hlink>
          <a:srgbClr val="CBA47A"/>
        </a:hlink>
        <a:folHlink>
          <a:srgbClr val="EAEAEA"/>
        </a:folHlink>
      </a:clrScheme>
      <a:clrMap bg1="lt1" tx1="dk1" bg2="lt2" tx2="dk2" accent1="accent1" accent2="accent2" accent3="accent3" accent4="accent4" accent5="accent5" accent6="accent6" hlink="hlink" folHlink="folHlink"/>
    </a:extraClrScheme>
    <a:extraClrScheme>
      <a:clrScheme name="">
        <a:dk1>
          <a:srgbClr val="4D4D4D"/>
        </a:dk1>
        <a:lt1>
          <a:srgbClr val="FFFFFF"/>
        </a:lt1>
        <a:dk2>
          <a:srgbClr val="4D4D4D"/>
        </a:dk2>
        <a:lt2>
          <a:srgbClr val="0F3F68"/>
        </a:lt2>
        <a:accent1>
          <a:srgbClr val="30A6DF"/>
        </a:accent1>
        <a:accent2>
          <a:srgbClr val="76D0F8"/>
        </a:accent2>
        <a:accent3>
          <a:srgbClr val="FFFFFF"/>
        </a:accent3>
        <a:accent4>
          <a:srgbClr val="414141"/>
        </a:accent4>
        <a:accent5>
          <a:srgbClr val="ADD0EC"/>
        </a:accent5>
        <a:accent6>
          <a:srgbClr val="69BADE"/>
        </a:accent6>
        <a:hlink>
          <a:srgbClr val="1F7BBC"/>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5327</Words>
  <Application>WPS Presentation</Application>
  <PresentationFormat/>
  <Paragraphs>85</Paragraphs>
  <Slides>36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Arial</vt:lpstr>
      <vt:lpstr>SimSun</vt:lpstr>
      <vt:lpstr>Wingdings</vt:lpstr>
      <vt:lpstr>Times New Roman</vt:lpstr>
      <vt:lpstr>Californian FB</vt:lpstr>
      <vt:lpstr>Wingdings</vt:lpstr>
      <vt:lpstr>Calibri Light</vt:lpstr>
      <vt:lpstr>Microsoft YaHei</vt:lpstr>
      <vt:lpstr>Arial Unicode MS</vt:lpstr>
      <vt:lpstr>Calibri</vt:lpstr>
      <vt:lpstr>template</vt:lpstr>
      <vt:lpstr>FaceVision</vt:lpstr>
      <vt:lpstr>Introduction</vt:lpstr>
      <vt:lpstr>PIXELS</vt:lpstr>
      <vt:lpstr>PowerPoint 演示文稿</vt:lpstr>
      <vt:lpstr>PowerPoint 演示文稿</vt:lpstr>
      <vt:lpstr>Haar Features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For the feature below (2 rows and 1 column), the delta value is entered data frame.</vt:lpstr>
      <vt:lpstr>PowerPoint 演示文稿</vt:lpstr>
      <vt:lpstr>Now Matrix for another feature :-</vt:lpstr>
      <vt:lpstr>Face Detection in Computers</vt:lpstr>
      <vt:lpstr>Face Detection Framework</vt:lpstr>
      <vt:lpstr>What are good features ?</vt:lpstr>
      <vt:lpstr>Characteristics of Good Features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dc:creator>
  <cp:lastModifiedBy>Kalpesh D-3239</cp:lastModifiedBy>
  <cp:revision>173</cp:revision>
  <dcterms:created xsi:type="dcterms:W3CDTF">2005-12-15T13:44:00Z</dcterms:created>
  <dcterms:modified xsi:type="dcterms:W3CDTF">2023-06-26T08:47:56Z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C2EE774CB22140409EA5DC1E5FE98C38</vt:lpwstr>
  </property>
  <property fmtid="{D5CDD505-2E9C-101B-9397-08002B2CF9AE}" pid="3" name="KSOProductBuildVer">
    <vt:lpwstr>1033-11.2.0.11537</vt:lpwstr>
  </property>
</Properties>
</file>